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558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6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26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80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286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1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0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714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01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83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971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48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8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6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1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1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9337-0E30-4C03-AD4A-EBD2C02F1B0A}" type="datetimeFigureOut">
              <a:rPr lang="zh-CN" altLang="en-US" smtClean="0"/>
              <a:t>2017/3/10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707F-8FAF-4EA3-AC61-5589EB4F87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856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4800" kern="100" dirty="0">
                <a:effectLst/>
                <a:latin typeface="MT Extra" panose="05050102010205020202" pitchFamily="18" charset="2"/>
                <a:ea typeface="黑体" panose="02010609060101010101" pitchFamily="49" charset="-122"/>
                <a:cs typeface="MT Extra" panose="05050102010205020202" pitchFamily="18" charset="2"/>
              </a:rPr>
              <a:t>优秀乘务人才的摇篮</a:t>
            </a:r>
            <a:br>
              <a:rPr lang="zh-CN" altLang="zh-CN" sz="2000" kern="100" dirty="0">
                <a:effectLst/>
                <a:latin typeface="MT Extra" panose="05050102010205020202" pitchFamily="18" charset="2"/>
                <a:cs typeface="MT Extra" panose="05050102010205020202" pitchFamily="18" charset="2"/>
              </a:rPr>
            </a:br>
            <a:r>
              <a:rPr lang="en-US" altLang="zh-CN" sz="3600" kern="100" dirty="0">
                <a:effectLst/>
                <a:latin typeface="宋体" panose="02010600030101010101" pitchFamily="2" charset="-122"/>
                <a:cs typeface="MT Extra" panose="05050102010205020202" pitchFamily="18" charset="2"/>
              </a:rPr>
              <a:t>------</a:t>
            </a:r>
            <a:r>
              <a:rPr lang="zh-CN" altLang="zh-CN" sz="3600" kern="100" dirty="0">
                <a:effectLst/>
                <a:cs typeface="MT Extra" panose="05050102010205020202" pitchFamily="18" charset="2"/>
              </a:rPr>
              <a:t>郑州铁路职业技术学院高铁乘务专业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913794" y="4859583"/>
            <a:ext cx="10634041" cy="1729753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altLang="zh-CN" dirty="0">
                <a:effectLst/>
              </a:rPr>
              <a:t>        </a:t>
            </a:r>
            <a:r>
              <a:rPr lang="zh-CN" altLang="zh-CN" dirty="0">
                <a:effectLst/>
              </a:rPr>
              <a:t>进入二十一世纪，我国铁路迈入高速铁路发展的黄金时代。</a:t>
            </a:r>
            <a:r>
              <a:rPr lang="en-US" altLang="zh-CN" dirty="0">
                <a:effectLst/>
              </a:rPr>
              <a:t>2008</a:t>
            </a:r>
            <a:r>
              <a:rPr lang="zh-CN" altLang="zh-CN" dirty="0">
                <a:effectLst/>
              </a:rPr>
              <a:t>年，依据中国高速铁路的发展形势，作为全国铁路行业第一所高等职业院校，我院率先开办音乐表演（铁路客运乘务方向），时为国内唯一。</a:t>
            </a:r>
            <a:r>
              <a:rPr lang="en-US" altLang="zh-CN" dirty="0">
                <a:effectLst/>
              </a:rPr>
              <a:t>2012</a:t>
            </a:r>
            <a:r>
              <a:rPr lang="zh-CN" altLang="zh-CN" dirty="0">
                <a:effectLst/>
              </a:rPr>
              <a:t>年专业报批国家教育部核准备案为</a:t>
            </a:r>
            <a:r>
              <a:rPr lang="en-US" altLang="zh-CN" dirty="0">
                <a:effectLst/>
              </a:rPr>
              <a:t>“</a:t>
            </a:r>
            <a:r>
              <a:rPr lang="zh-CN" altLang="zh-CN" dirty="0">
                <a:effectLst/>
              </a:rPr>
              <a:t>高速铁路动车乘务</a:t>
            </a:r>
            <a:r>
              <a:rPr lang="en-US" altLang="zh-CN" dirty="0">
                <a:effectLst/>
              </a:rPr>
              <a:t>”</a:t>
            </a:r>
            <a:r>
              <a:rPr lang="zh-CN" altLang="zh-CN" dirty="0">
                <a:effectLst/>
              </a:rPr>
              <a:t>。</a:t>
            </a:r>
            <a:endParaRPr lang="zh-CN" altLang="en-US" dirty="0"/>
          </a:p>
        </p:txBody>
      </p:sp>
      <p:pic>
        <p:nvPicPr>
          <p:cNvPr id="7" name="Richard Clayderman-柔如彩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5791200"/>
            <a:ext cx="406400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80" y="2307336"/>
            <a:ext cx="3233420" cy="21556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9" y="2307336"/>
            <a:ext cx="4246881" cy="22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3" b="-1"/>
          <a:stretch/>
        </p:blipFill>
        <p:spPr>
          <a:xfrm>
            <a:off x="458474" y="488844"/>
            <a:ext cx="3368936" cy="3526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18255" b="-2"/>
          <a:stretch/>
        </p:blipFill>
        <p:spPr>
          <a:xfrm>
            <a:off x="3976581" y="2666029"/>
            <a:ext cx="2739691" cy="3712587"/>
          </a:xfrm>
          <a:prstGeom prst="rect">
            <a:avLst/>
          </a:prstGeom>
        </p:spPr>
      </p:pic>
      <p:sp>
        <p:nvSpPr>
          <p:cNvPr id="25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6579" y="488844"/>
            <a:ext cx="2739690" cy="202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8" y="4169238"/>
            <a:ext cx="3378077" cy="2209379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6403" b="-2"/>
          <a:stretch/>
        </p:blipFill>
        <p:spPr>
          <a:xfrm>
            <a:off x="3976579" y="488844"/>
            <a:ext cx="2739690" cy="20228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r="-2" b="-2"/>
          <a:stretch/>
        </p:blipFill>
        <p:spPr>
          <a:xfrm>
            <a:off x="458098" y="4169238"/>
            <a:ext cx="3378077" cy="2209379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152588" y="226243"/>
            <a:ext cx="4180956" cy="1274017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CN" altLang="en-US" dirty="0"/>
              <a:t>专业培养理念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086599" y="1743959"/>
            <a:ext cx="4131297" cy="4996206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zh-CN" altLang="zh-CN" dirty="0">
                <a:effectLst/>
              </a:rPr>
              <a:t>专业课程体系以服务现代高等级列车为目标，基于高等级列车客运乘务工作过程，改革传统培养内容与培训方式，紧紧依托行业发展、岗位要求和人的自我发展开发、设计，在注重专业技能的基础上，辅以大量的文化艺术和社会沟通能力课程，定期开展礼仪比赛、朗诵比赛等与学生职业密切相关的课外活动，突出学生综合素质和整体服务能力培养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526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770118" y="141370"/>
            <a:ext cx="4497191" cy="61588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CN" altLang="en-US" dirty="0"/>
              <a:t>教学设施与师资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1943" y="688157"/>
            <a:ext cx="5590700" cy="6004874"/>
          </a:xfrm>
        </p:spPr>
        <p:txBody>
          <a:bodyPr>
            <a:normAutofit fontScale="92500"/>
          </a:bodyPr>
          <a:lstStyle/>
          <a:p>
            <a:r>
              <a:rPr lang="zh-CN" altLang="zh-CN" dirty="0">
                <a:effectLst/>
              </a:rPr>
              <a:t>专业综合实训基地拥有实体列车车厢两节（附设软硬卧铺、硬座、餐车、卫生间等实训场地），有较高档次的形体训练室、多媒体教室、计算机房、表演舞台等，专业教学及实训设施健全；校外与国有铁路站段级客运单位共建实训基地</a:t>
            </a:r>
            <a:r>
              <a:rPr lang="en-US" altLang="zh-CN" dirty="0">
                <a:effectLst/>
              </a:rPr>
              <a:t>2</a:t>
            </a:r>
            <a:r>
              <a:rPr lang="zh-CN" altLang="zh-CN" dirty="0">
                <a:effectLst/>
              </a:rPr>
              <a:t>个。</a:t>
            </a:r>
          </a:p>
          <a:p>
            <a:r>
              <a:rPr lang="zh-CN" altLang="zh-CN" dirty="0">
                <a:effectLst/>
              </a:rPr>
              <a:t>专业在铁路一线企业的支持下，拥有一支专兼结合、数量充足的专业教学团队。现有专任教师</a:t>
            </a:r>
            <a:r>
              <a:rPr lang="en-US" altLang="zh-CN" dirty="0">
                <a:effectLst/>
              </a:rPr>
              <a:t>10</a:t>
            </a:r>
            <a:r>
              <a:rPr lang="zh-CN" altLang="zh-CN" dirty="0">
                <a:effectLst/>
              </a:rPr>
              <a:t>人，副教授</a:t>
            </a:r>
            <a:r>
              <a:rPr lang="en-US" altLang="zh-CN" dirty="0">
                <a:effectLst/>
              </a:rPr>
              <a:t>5</a:t>
            </a:r>
            <a:r>
              <a:rPr lang="zh-CN" altLang="zh-CN" dirty="0">
                <a:effectLst/>
              </a:rPr>
              <a:t>人，讲师</a:t>
            </a:r>
            <a:r>
              <a:rPr lang="en-US" altLang="zh-CN" dirty="0">
                <a:effectLst/>
              </a:rPr>
              <a:t>4</a:t>
            </a:r>
            <a:r>
              <a:rPr lang="zh-CN" altLang="zh-CN" dirty="0">
                <a:effectLst/>
              </a:rPr>
              <a:t>人，其中铁道运输类专业教师</a:t>
            </a:r>
            <a:r>
              <a:rPr lang="en-US" altLang="zh-CN" dirty="0">
                <a:effectLst/>
              </a:rPr>
              <a:t>3</a:t>
            </a:r>
            <a:r>
              <a:rPr lang="zh-CN" altLang="zh-CN" dirty="0">
                <a:effectLst/>
              </a:rPr>
              <a:t>人，铁路一线兼职教师</a:t>
            </a:r>
            <a:r>
              <a:rPr lang="en-US" altLang="zh-CN" dirty="0">
                <a:effectLst/>
              </a:rPr>
              <a:t>4</a:t>
            </a:r>
            <a:r>
              <a:rPr lang="zh-CN" altLang="zh-CN" dirty="0">
                <a:effectLst/>
              </a:rPr>
              <a:t>名。聘请企业一线专家（高管、高技能人员）长期担任专业主干课程授课。团队有较扎实的理论知识，专业教师岗位实践经验丰富。</a:t>
            </a:r>
          </a:p>
          <a:p>
            <a:r>
              <a:rPr lang="zh-CN" altLang="zh-CN" dirty="0">
                <a:effectLst/>
              </a:rPr>
              <a:t>专业聘请郑州铁路局、郑州客运段等国有大型企业的高管及高技能人员，联合成立高速铁路动车乘务专业建设指导委员会，服务专业建设。。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456" y="3807544"/>
            <a:ext cx="3123416" cy="2082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43" y="1107323"/>
            <a:ext cx="3063319" cy="20422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688" y="1122119"/>
            <a:ext cx="3041125" cy="20274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43" y="3807545"/>
            <a:ext cx="3123415" cy="20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r="19023" b="-1"/>
          <a:stretch/>
        </p:blipFill>
        <p:spPr>
          <a:xfrm>
            <a:off x="458474" y="488844"/>
            <a:ext cx="3368936" cy="35260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2" r="17545" b="1"/>
          <a:stretch/>
        </p:blipFill>
        <p:spPr>
          <a:xfrm>
            <a:off x="3976581" y="2666029"/>
            <a:ext cx="2739691" cy="3712587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6579" y="488844"/>
            <a:ext cx="2739690" cy="20228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8" y="4169238"/>
            <a:ext cx="3378077" cy="2209379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7086600" y="609600"/>
            <a:ext cx="4180956" cy="1326321"/>
          </a:xfrm>
        </p:spPr>
        <p:txBody>
          <a:bodyPr>
            <a:normAutofit/>
          </a:bodyPr>
          <a:lstStyle/>
          <a:p>
            <a:r>
              <a:rPr lang="zh-CN" altLang="en-US" dirty="0"/>
              <a:t>就业前景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7086600" y="2096064"/>
            <a:ext cx="4180956" cy="40951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effectLst/>
              </a:rPr>
              <a:t>专业服务国家高速铁路发展与区域经济建设，就业前景广阔，近年来本专业学生就业率一直保持在</a:t>
            </a:r>
            <a:r>
              <a:rPr lang="en-US" altLang="zh-CN" dirty="0">
                <a:effectLst/>
              </a:rPr>
              <a:t>97%</a:t>
            </a:r>
            <a:r>
              <a:rPr lang="zh-CN" altLang="zh-CN" dirty="0">
                <a:effectLst/>
              </a:rPr>
              <a:t>以上。多数毕业生被郑州铁路局、西安铁路局、郑州地铁公司等单位录用；部分优秀毕业生被铁道部专列、南方航空、厦门航空、海南航空等公司录用。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7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5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1" b="4"/>
          <a:stretch/>
        </p:blipFill>
        <p:spPr>
          <a:xfrm>
            <a:off x="1137847" y="1114869"/>
            <a:ext cx="3190143" cy="2770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r="22583" b="2"/>
          <a:stretch/>
        </p:blipFill>
        <p:spPr>
          <a:xfrm>
            <a:off x="4469242" y="2825729"/>
            <a:ext cx="2594293" cy="2917402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9241" y="1114868"/>
            <a:ext cx="2594292" cy="1589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490" y="4006972"/>
            <a:ext cx="3198799" cy="1736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4" b="12429"/>
          <a:stretch/>
        </p:blipFill>
        <p:spPr>
          <a:xfrm>
            <a:off x="1137490" y="4006972"/>
            <a:ext cx="3198799" cy="1736161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7892142" y="609600"/>
            <a:ext cx="3375413" cy="1326321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单独招生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7859487" y="2096064"/>
            <a:ext cx="3612934" cy="396212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altLang="zh-CN" dirty="0">
                <a:effectLst/>
              </a:rPr>
              <a:t>2017</a:t>
            </a:r>
            <a:r>
              <a:rPr lang="zh-CN" altLang="en-US" dirty="0">
                <a:effectLst/>
              </a:rPr>
              <a:t>年本专业单招名额</a:t>
            </a:r>
            <a:r>
              <a:rPr lang="en-US" altLang="zh-CN" dirty="0">
                <a:effectLst/>
              </a:rPr>
              <a:t>100</a:t>
            </a:r>
            <a:r>
              <a:rPr lang="zh-CN" altLang="en-US" dirty="0">
                <a:effectLst/>
              </a:rPr>
              <a:t>名，招收高中毕业生</a:t>
            </a:r>
            <a:r>
              <a:rPr lang="en-US" altLang="zh-CN" dirty="0">
                <a:effectLst/>
              </a:rPr>
              <a:t>50</a:t>
            </a:r>
            <a:r>
              <a:rPr lang="zh-CN" altLang="en-US" dirty="0">
                <a:effectLst/>
              </a:rPr>
              <a:t>名，文化课成绩达到</a:t>
            </a:r>
            <a:r>
              <a:rPr lang="en-US" altLang="zh-CN" dirty="0">
                <a:effectLst/>
              </a:rPr>
              <a:t>C</a:t>
            </a:r>
            <a:r>
              <a:rPr lang="zh-CN" altLang="en-US" dirty="0">
                <a:effectLst/>
              </a:rPr>
              <a:t>，文理兼收，招收中职毕业生</a:t>
            </a:r>
            <a:r>
              <a:rPr lang="en-US" altLang="zh-CN" dirty="0">
                <a:effectLst/>
              </a:rPr>
              <a:t>50</a:t>
            </a:r>
            <a:r>
              <a:rPr lang="zh-CN" altLang="en-US" dirty="0">
                <a:effectLst/>
              </a:rPr>
              <a:t>人；身高要求：男生</a:t>
            </a:r>
            <a:r>
              <a:rPr lang="en-US" altLang="zh-CN" dirty="0">
                <a:effectLst/>
              </a:rPr>
              <a:t>174</a:t>
            </a:r>
            <a:r>
              <a:rPr lang="zh-CN" altLang="en-US" dirty="0">
                <a:effectLst/>
              </a:rPr>
              <a:t>公分以上，女生</a:t>
            </a:r>
            <a:r>
              <a:rPr lang="en-US" altLang="zh-CN" dirty="0">
                <a:effectLst/>
              </a:rPr>
              <a:t>164</a:t>
            </a:r>
            <a:r>
              <a:rPr lang="zh-CN" altLang="en-US" dirty="0">
                <a:effectLst/>
              </a:rPr>
              <a:t>公分以上，欢迎广大考生报考。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5" grpId="0"/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103</TotalTime>
  <Words>465</Words>
  <Application>Microsoft Office PowerPoint</Application>
  <PresentationFormat>宽屏</PresentationFormat>
  <Paragraphs>12</Paragraphs>
  <Slides>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黑体</vt:lpstr>
      <vt:lpstr>宋体</vt:lpstr>
      <vt:lpstr>Arial</vt:lpstr>
      <vt:lpstr>Bookman Old Style</vt:lpstr>
      <vt:lpstr>MT Extra</vt:lpstr>
      <vt:lpstr>Rockwell</vt:lpstr>
      <vt:lpstr>Damask</vt:lpstr>
      <vt:lpstr>优秀乘务人才的摇篮 ------郑州铁路职业技术学院高铁乘务专业</vt:lpstr>
      <vt:lpstr>专业培养理念</vt:lpstr>
      <vt:lpstr>教学设施与师资</vt:lpstr>
      <vt:lpstr>就业前景</vt:lpstr>
      <vt:lpstr>单独招生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优秀乘务人才的摇篮 ------郑州铁路职业技术学院高铁乘务专业</dc:title>
  <dc:creator>单华锋</dc:creator>
  <cp:lastModifiedBy>单华锋</cp:lastModifiedBy>
  <cp:revision>14</cp:revision>
  <dcterms:created xsi:type="dcterms:W3CDTF">2017-03-10T01:46:53Z</dcterms:created>
  <dcterms:modified xsi:type="dcterms:W3CDTF">2017-03-10T03:51:46Z</dcterms:modified>
</cp:coreProperties>
</file>