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68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23" r:id="rId36"/>
    <p:sldId id="322" r:id="rId37"/>
    <p:sldId id="321" r:id="rId38"/>
    <p:sldId id="320" r:id="rId39"/>
    <p:sldId id="319" r:id="rId40"/>
    <p:sldId id="325" r:id="rId41"/>
    <p:sldId id="326" r:id="rId42"/>
    <p:sldId id="327" r:id="rId43"/>
    <p:sldId id="328" r:id="rId44"/>
    <p:sldId id="324" r:id="rId4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92D00276-B28F-4B58-88C1-8F93E4B291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4E633-38D5-4CA0-8A80-5857D26C243E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FD31D-8D09-4E97-B8AF-3989CD5F6F92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389EB-D0F4-4C9C-999B-411AE1C8DAD1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49DBF-C645-4076-B87F-1230DBFA99D3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8A484-6CFB-41C2-8237-6369117FCF5C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867ED-299D-4C18-8E4C-708AFD3E33E3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0AA91-E9DF-45BF-B30B-79F58853B352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573088"/>
            <a:ext cx="4572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129D2-267E-4B29-98E4-280539F449E6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CEB7A-D5F0-4B92-ACBC-F112FEDC556C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CDE30-589F-4249-A7C8-E3B0411717F0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4E16F-9F3C-468E-BD5A-F0E08CAF045B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E1CCE-BE2E-46BF-8F26-59933ECDC7BC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05DFB-DD2D-467B-B9F8-FC02AC843BE5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FABC5-2467-44D0-8D0A-B614E9594EB6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E4B35-1135-4010-AC7A-4F9271D21506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CFB54-9072-49A5-9A48-01AF19FEF6DF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5F4CE-8118-4312-B572-0B565BCEBD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588CF-4C9E-4A49-8446-694EEB59EDD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D4252-6ACA-4900-A49B-0D976A51814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2D100-BDB2-4854-A1E0-DF6499CEC0E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7C1E1-6626-4C97-9CE3-7F9A2CD81A5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D231E-C67D-43F4-B4F6-4AED31D691A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DD3E6-20B5-4E33-AFC2-866D6D5848F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60E84-0DE7-483D-8F78-15B95587BD2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CBAF9-09E7-4387-9F93-77E8FF70598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E0C7B-6B74-42ED-89DB-6791B1A68B2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B190D-F977-4250-A1C5-DF1076C8FA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E011FB65-55F2-45AA-8E38-AF0E4E4128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2349500"/>
            <a:ext cx="4392612" cy="1081088"/>
          </a:xfrm>
        </p:spPr>
        <p:txBody>
          <a:bodyPr/>
          <a:lstStyle/>
          <a:p>
            <a:r>
              <a:rPr lang="zh-CN" altLang="en-US" sz="54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新生入馆教育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4581525"/>
            <a:ext cx="4105275" cy="792163"/>
          </a:xfrm>
        </p:spPr>
        <p:txBody>
          <a:bodyPr/>
          <a:lstStyle/>
          <a:p>
            <a:r>
              <a:rPr lang="zh-CN" altLang="en-US" b="1">
                <a:solidFill>
                  <a:srgbClr val="CC6600"/>
                </a:solidFill>
                <a:latin typeface="宋体" pitchFamily="2" charset="-122"/>
              </a:rPr>
              <a:t>图书馆信息部制作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00900" y="5734050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</a:pPr>
            <a:r>
              <a:rPr kumimoji="1" lang="en-US" altLang="zh-CN" sz="3200">
                <a:solidFill>
                  <a:schemeClr val="tx2"/>
                </a:solidFill>
                <a:effectLst/>
                <a:latin typeface="Tahoma" pitchFamily="34" charset="0"/>
              </a:rPr>
              <a:t> </a:t>
            </a:r>
            <a:endParaRPr kumimoji="1" lang="en-US" altLang="zh-CN" sz="2000" b="1">
              <a:effectLst/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700213"/>
            <a:ext cx="7056438" cy="266541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6600" b="1">
                <a:solidFill>
                  <a:srgbClr val="CC6600"/>
                </a:solidFill>
                <a:latin typeface="宋体" pitchFamily="2" charset="-122"/>
              </a:rPr>
              <a:t>二</a:t>
            </a:r>
            <a:r>
              <a:rPr lang="en-US" altLang="zh-CN" sz="6600" b="1">
                <a:solidFill>
                  <a:srgbClr val="CC6600"/>
                </a:solidFill>
                <a:latin typeface="宋体" pitchFamily="2" charset="-122"/>
              </a:rPr>
              <a:t>.</a:t>
            </a:r>
            <a:r>
              <a:rPr lang="zh-CN" altLang="en-US" sz="6600" b="1">
                <a:solidFill>
                  <a:srgbClr val="CC6600"/>
                </a:solidFill>
                <a:latin typeface="宋体" pitchFamily="2" charset="-122"/>
              </a:rPr>
              <a:t>图书馆介绍</a:t>
            </a:r>
          </a:p>
          <a:p>
            <a:pPr algn="ctr">
              <a:buFontTx/>
              <a:buNone/>
            </a:pPr>
            <a:endParaRPr lang="en-US" altLang="zh-CN" sz="4000">
              <a:solidFill>
                <a:srgbClr val="CC66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4105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CC6600"/>
                </a:solidFill>
                <a:effectLst/>
                <a:latin typeface="宋体" pitchFamily="2" charset="-122"/>
              </a:rPr>
              <a:t>1</a:t>
            </a:r>
            <a:r>
              <a:rPr lang="zh-CN" altLang="en-US" sz="4400" dirty="0">
                <a:solidFill>
                  <a:srgbClr val="CC6600"/>
                </a:solidFill>
                <a:effectLst/>
                <a:latin typeface="宋体" pitchFamily="2" charset="-122"/>
              </a:rPr>
              <a:t>、图书馆概况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032000" y="2786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>
              <a:effectLst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116013" y="5273675"/>
            <a:ext cx="7164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endParaRPr lang="zh-CN" altLang="zh-CN" sz="3600" b="1">
              <a:solidFill>
                <a:srgbClr val="0000FF"/>
              </a:solidFill>
              <a:effectLst/>
              <a:latin typeface="宋体" pitchFamily="2" charset="-122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84213" y="2349500"/>
            <a:ext cx="71643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3600" b="1" dirty="0">
                <a:solidFill>
                  <a:srgbClr val="CC6600"/>
                </a:solidFill>
                <a:effectLst/>
              </a:rPr>
              <a:t>图书馆现有馆舍为临时馆舍，位于</a:t>
            </a:r>
            <a:r>
              <a:rPr lang="en-US" altLang="zh-CN" sz="3600" b="1" dirty="0">
                <a:solidFill>
                  <a:srgbClr val="CC6600"/>
                </a:solidFill>
                <a:effectLst/>
              </a:rPr>
              <a:t>7</a:t>
            </a:r>
            <a:r>
              <a:rPr lang="zh-CN" altLang="en-US" sz="3600" b="1" dirty="0">
                <a:solidFill>
                  <a:srgbClr val="CC6600"/>
                </a:solidFill>
                <a:effectLst/>
              </a:rPr>
              <a:t>号楼北半部一层、二层。 现有三个书库：书库</a:t>
            </a:r>
            <a:r>
              <a:rPr lang="en-US" altLang="zh-CN" sz="3600" b="1" dirty="0">
                <a:solidFill>
                  <a:srgbClr val="CC6600"/>
                </a:solidFill>
                <a:effectLst/>
              </a:rPr>
              <a:t>1</a:t>
            </a:r>
            <a:r>
              <a:rPr lang="zh-CN" altLang="en-US" sz="3600" b="1" dirty="0">
                <a:solidFill>
                  <a:srgbClr val="CC6600"/>
                </a:solidFill>
                <a:effectLst/>
              </a:rPr>
              <a:t>、书库</a:t>
            </a:r>
            <a:r>
              <a:rPr lang="en-US" altLang="zh-CN" sz="3600" b="1" dirty="0">
                <a:solidFill>
                  <a:srgbClr val="CC6600"/>
                </a:solidFill>
                <a:effectLst/>
              </a:rPr>
              <a:t>2</a:t>
            </a:r>
            <a:r>
              <a:rPr lang="zh-CN" altLang="en-US" sz="3600" b="1" dirty="0">
                <a:solidFill>
                  <a:srgbClr val="CC6600"/>
                </a:solidFill>
                <a:effectLst/>
              </a:rPr>
              <a:t>、书库</a:t>
            </a:r>
            <a:r>
              <a:rPr lang="en-US" altLang="zh-CN" sz="3600" b="1" dirty="0">
                <a:solidFill>
                  <a:srgbClr val="CC6600"/>
                </a:solidFill>
                <a:effectLst/>
              </a:rPr>
              <a:t>3</a:t>
            </a:r>
            <a:r>
              <a:rPr lang="zh-CN" altLang="en-US" sz="3600" b="1" dirty="0">
                <a:solidFill>
                  <a:srgbClr val="CC6600"/>
                </a:solidFill>
                <a:effectLst/>
              </a:rPr>
              <a:t>。目前馆藏图书</a:t>
            </a:r>
            <a:r>
              <a:rPr lang="en-US" altLang="zh-CN" sz="3600" b="1" dirty="0">
                <a:solidFill>
                  <a:srgbClr val="CC6600"/>
                </a:solidFill>
                <a:effectLst/>
              </a:rPr>
              <a:t>86</a:t>
            </a:r>
            <a:r>
              <a:rPr lang="zh-CN" altLang="en-US" sz="3600" b="1" dirty="0">
                <a:solidFill>
                  <a:srgbClr val="CC6600"/>
                </a:solidFill>
                <a:effectLst/>
              </a:rPr>
              <a:t>万余册，电子图书</a:t>
            </a:r>
            <a:r>
              <a:rPr lang="en-US" altLang="zh-CN" sz="3600" b="1" dirty="0">
                <a:solidFill>
                  <a:srgbClr val="CC6600"/>
                </a:solidFill>
                <a:effectLst/>
              </a:rPr>
              <a:t>45</a:t>
            </a:r>
            <a:r>
              <a:rPr lang="zh-CN" altLang="en-US" sz="3600" b="1" dirty="0">
                <a:solidFill>
                  <a:srgbClr val="CC6600"/>
                </a:solidFill>
                <a:effectLst/>
              </a:rPr>
              <a:t>万种，电子期刊</a:t>
            </a:r>
            <a:r>
              <a:rPr lang="en-US" altLang="zh-CN" sz="3600" b="1" dirty="0">
                <a:solidFill>
                  <a:srgbClr val="CC6600"/>
                </a:solidFill>
                <a:effectLst/>
              </a:rPr>
              <a:t>9</a:t>
            </a:r>
            <a:r>
              <a:rPr lang="zh-CN" altLang="en-US" sz="3600" b="1" dirty="0">
                <a:solidFill>
                  <a:srgbClr val="CC6600"/>
                </a:solidFill>
                <a:effectLst/>
              </a:rPr>
              <a:t>千余种，中外文现刊近千种。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4105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CC6600"/>
                </a:solidFill>
                <a:effectLst/>
                <a:latin typeface="宋体" pitchFamily="2" charset="-122"/>
              </a:rPr>
              <a:t>2</a:t>
            </a:r>
            <a:r>
              <a:rPr lang="zh-CN" altLang="en-US" sz="4400">
                <a:solidFill>
                  <a:srgbClr val="CC6600"/>
                </a:solidFill>
                <a:effectLst/>
                <a:latin typeface="宋体" pitchFamily="2" charset="-122"/>
              </a:rPr>
              <a:t>、规章制度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032000" y="2786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>
              <a:effectLst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116013" y="5273675"/>
            <a:ext cx="7164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endParaRPr lang="zh-CN" altLang="zh-CN" sz="3600" b="1">
              <a:solidFill>
                <a:srgbClr val="0000FF"/>
              </a:solidFill>
              <a:effectLst/>
              <a:latin typeface="宋体" pitchFamily="2" charset="-122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4213" y="2349500"/>
            <a:ext cx="71643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CC6600"/>
                </a:solidFill>
                <a:effectLst/>
              </a:rPr>
              <a:t>读者凭本人一卡通借阅图书。</a:t>
            </a:r>
          </a:p>
          <a:p>
            <a:r>
              <a:rPr lang="zh-CN" altLang="en-US" sz="3600" b="1" dirty="0">
                <a:solidFill>
                  <a:srgbClr val="CC6600"/>
                </a:solidFill>
                <a:effectLst/>
              </a:rPr>
              <a:t>学生每人可借图书</a:t>
            </a:r>
            <a:r>
              <a:rPr lang="en-US" altLang="zh-CN" sz="3600" b="1" dirty="0">
                <a:solidFill>
                  <a:srgbClr val="CC6600"/>
                </a:solidFill>
                <a:effectLst/>
              </a:rPr>
              <a:t>5</a:t>
            </a:r>
            <a:r>
              <a:rPr lang="zh-CN" altLang="en-US" sz="3600" b="1" dirty="0">
                <a:solidFill>
                  <a:srgbClr val="CC6600"/>
                </a:solidFill>
                <a:effectLst/>
              </a:rPr>
              <a:t>册，借阅期限为</a:t>
            </a:r>
            <a:r>
              <a:rPr lang="en-US" altLang="zh-CN" sz="3600" b="1" dirty="0">
                <a:solidFill>
                  <a:srgbClr val="CC6600"/>
                </a:solidFill>
                <a:effectLst/>
              </a:rPr>
              <a:t>30</a:t>
            </a:r>
            <a:r>
              <a:rPr lang="zh-CN" altLang="en-US" sz="3600" b="1" dirty="0">
                <a:solidFill>
                  <a:srgbClr val="CC6600"/>
                </a:solidFill>
                <a:effectLst/>
              </a:rPr>
              <a:t>天；图书逾期、损坏、遗失将照章赔偿。</a:t>
            </a:r>
          </a:p>
          <a:p>
            <a:r>
              <a:rPr lang="zh-CN" altLang="en-US" sz="3600" b="1" dirty="0">
                <a:solidFill>
                  <a:srgbClr val="CC6600"/>
                </a:solidFill>
                <a:effectLst/>
              </a:rPr>
              <a:t>详细的图书借阅管理办法已张贴于各书库 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4105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CC6600"/>
                </a:solidFill>
                <a:effectLst/>
                <a:latin typeface="宋体" pitchFamily="2" charset="-122"/>
              </a:rPr>
              <a:t>3</a:t>
            </a:r>
            <a:r>
              <a:rPr lang="zh-CN" altLang="en-US" sz="4400" dirty="0">
                <a:solidFill>
                  <a:srgbClr val="CC6600"/>
                </a:solidFill>
                <a:effectLst/>
                <a:latin typeface="宋体" pitchFamily="2" charset="-122"/>
              </a:rPr>
              <a:t>、馆藏分布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032000" y="2786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>
              <a:effectLst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84213" y="2349500"/>
            <a:ext cx="7164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zh-CN" altLang="zh-CN" sz="3600" b="1">
              <a:solidFill>
                <a:srgbClr val="CC6600"/>
              </a:solidFill>
              <a:effectLst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900113" y="2349500"/>
            <a:ext cx="75438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C6600"/>
                </a:solidFill>
                <a:effectLst/>
              </a:rPr>
              <a:t>书库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1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位于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7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号楼一层东侧，主要收藏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G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文化、科学、教育、体育；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H  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语言文字；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K 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历史、地理类书籍。</a:t>
            </a:r>
            <a:endParaRPr lang="zh-CN" altLang="en-US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endParaRPr lang="en-US" altLang="zh-CN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900113" y="3284538"/>
            <a:ext cx="75438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C6600"/>
                </a:solidFill>
                <a:effectLst/>
              </a:rPr>
              <a:t>书库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2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位于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7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号楼一层西侧，主要收藏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I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文学；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J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艺术；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N 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自然科学总论；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O 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数理科学和化学；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P 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天文学、地球科学；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Q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生物科学；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R 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医药、卫生；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S 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农业科学；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T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工业技术；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U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交通运输；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V 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航空、航天；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X 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环境科学、安全科学；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Z 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综合性图书的书籍。</a:t>
            </a:r>
            <a:r>
              <a:rPr lang="zh-CN" altLang="en-US" sz="2400" dirty="0">
                <a:solidFill>
                  <a:srgbClr val="CC6600"/>
                </a:solidFill>
                <a:effectLst/>
              </a:rPr>
              <a:t> </a:t>
            </a:r>
            <a:endParaRPr lang="zh-CN" altLang="en-US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endParaRPr lang="en-US" altLang="zh-CN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900113" y="5157788"/>
            <a:ext cx="75438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C6600"/>
                </a:solidFill>
                <a:effectLst/>
              </a:rPr>
              <a:t>书库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3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位于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7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号楼二层西侧，主要收藏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A 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马克思主义、列宁主义、毛泽东思想、邓小平理论；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B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哲学、宗教；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C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社会科学总论类书籍。书库</a:t>
            </a:r>
            <a:r>
              <a:rPr lang="en-US" altLang="zh-CN" sz="2400" b="1" dirty="0">
                <a:solidFill>
                  <a:srgbClr val="CC6600"/>
                </a:solidFill>
                <a:effectLst/>
              </a:rPr>
              <a:t>3</a:t>
            </a:r>
            <a:r>
              <a:rPr lang="zh-CN" altLang="en-US" sz="2400" b="1" dirty="0">
                <a:solidFill>
                  <a:srgbClr val="CC6600"/>
                </a:solidFill>
                <a:effectLst/>
              </a:rPr>
              <a:t>提供期刊阅览服务。</a:t>
            </a:r>
            <a:endParaRPr lang="zh-CN" altLang="en-US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endParaRPr lang="en-US" altLang="zh-CN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4105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CC6600"/>
                </a:solidFill>
                <a:effectLst/>
                <a:latin typeface="宋体" pitchFamily="2" charset="-122"/>
              </a:rPr>
              <a:t>4</a:t>
            </a:r>
            <a:r>
              <a:rPr lang="zh-CN" altLang="en-US" sz="4400">
                <a:solidFill>
                  <a:srgbClr val="CC6600"/>
                </a:solidFill>
                <a:effectLst/>
                <a:latin typeface="宋体" pitchFamily="2" charset="-122"/>
              </a:rPr>
              <a:t>、开放时间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032000" y="2786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>
              <a:effectLst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116013" y="5273675"/>
            <a:ext cx="7164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endParaRPr lang="zh-CN" altLang="zh-CN" sz="3600" b="1">
              <a:solidFill>
                <a:srgbClr val="0000FF"/>
              </a:solidFill>
              <a:effectLst/>
              <a:latin typeface="宋体" pitchFamily="2" charset="-12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84213" y="2349500"/>
            <a:ext cx="716438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CC6600"/>
                </a:solidFill>
                <a:effectLst/>
              </a:rPr>
              <a:t>周一至周五    </a:t>
            </a:r>
            <a:r>
              <a:rPr lang="en-US" altLang="zh-CN" sz="3600" b="1" dirty="0">
                <a:solidFill>
                  <a:srgbClr val="CC6600"/>
                </a:solidFill>
                <a:effectLst/>
              </a:rPr>
              <a:t>08:30 —— 20:00</a:t>
            </a:r>
          </a:p>
          <a:p>
            <a:r>
              <a:rPr lang="zh-CN" altLang="en-US" sz="2000" b="1" dirty="0" smtClean="0">
                <a:solidFill>
                  <a:srgbClr val="FF0000"/>
                </a:solidFill>
                <a:effectLst/>
              </a:rPr>
              <a:t>                                       （</a:t>
            </a:r>
            <a:r>
              <a:rPr lang="zh-CN" altLang="en-US" sz="2000" b="1" dirty="0">
                <a:solidFill>
                  <a:srgbClr val="FF0000"/>
                </a:solidFill>
                <a:effectLst/>
              </a:rPr>
              <a:t>周二</a:t>
            </a:r>
            <a:r>
              <a:rPr lang="en-US" altLang="zh-CN" sz="2000" b="1" dirty="0">
                <a:solidFill>
                  <a:srgbClr val="FF0000"/>
                </a:solidFill>
                <a:effectLst/>
              </a:rPr>
              <a:t>13:30——16:30</a:t>
            </a:r>
            <a:r>
              <a:rPr lang="zh-CN" altLang="en-US" sz="2000" b="1" dirty="0">
                <a:solidFill>
                  <a:srgbClr val="FF0000"/>
                </a:solidFill>
                <a:effectLst/>
              </a:rPr>
              <a:t>政治学习闭馆）</a:t>
            </a:r>
          </a:p>
          <a:p>
            <a:r>
              <a:rPr lang="zh-CN" altLang="en-US" sz="3600" b="1" dirty="0" smtClean="0">
                <a:solidFill>
                  <a:srgbClr val="CC6600"/>
                </a:solidFill>
                <a:effectLst/>
              </a:rPr>
              <a:t>周六至周日    </a:t>
            </a:r>
            <a:r>
              <a:rPr lang="en-US" altLang="zh-CN" sz="3600" b="1" dirty="0" smtClean="0">
                <a:solidFill>
                  <a:srgbClr val="CC6600"/>
                </a:solidFill>
                <a:effectLst/>
              </a:rPr>
              <a:t>09:00 </a:t>
            </a:r>
            <a:r>
              <a:rPr lang="en-US" altLang="zh-CN" sz="3600" b="1" dirty="0">
                <a:solidFill>
                  <a:srgbClr val="CC6600"/>
                </a:solidFill>
                <a:effectLst/>
              </a:rPr>
              <a:t>—— 17:30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4105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CC6600"/>
                </a:solidFill>
                <a:effectLst/>
                <a:latin typeface="宋体" pitchFamily="2" charset="-122"/>
              </a:rPr>
              <a:t>5</a:t>
            </a:r>
            <a:r>
              <a:rPr lang="zh-CN" altLang="en-US" sz="4400" b="1" dirty="0">
                <a:solidFill>
                  <a:srgbClr val="CC6600"/>
                </a:solidFill>
                <a:effectLst/>
                <a:latin typeface="宋体" pitchFamily="2" charset="-122"/>
              </a:rPr>
              <a:t>、电子资源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032000" y="2786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>
              <a:effectLst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84213" y="2349500"/>
            <a:ext cx="7164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zh-CN" altLang="zh-CN" sz="3600" b="1">
              <a:solidFill>
                <a:srgbClr val="CC6600"/>
              </a:solidFill>
              <a:effectLst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900113" y="2349500"/>
            <a:ext cx="7543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C6600"/>
                </a:solidFill>
                <a:effectLst/>
              </a:rPr>
              <a:t>中国知网</a:t>
            </a:r>
            <a:endParaRPr lang="zh-CN" altLang="en-US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endParaRPr lang="en-US" altLang="zh-CN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900113" y="2781300"/>
            <a:ext cx="75438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C6600"/>
                </a:solidFill>
                <a:effectLst/>
              </a:rPr>
              <a:t>超星读秀检索</a:t>
            </a:r>
            <a:r>
              <a:rPr lang="zh-CN" altLang="en-US" sz="2400" dirty="0">
                <a:solidFill>
                  <a:srgbClr val="CC6600"/>
                </a:solidFill>
                <a:effectLst/>
              </a:rPr>
              <a:t> </a:t>
            </a:r>
            <a:endParaRPr lang="zh-CN" altLang="en-US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endParaRPr lang="en-US" altLang="zh-CN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900113" y="3716338"/>
            <a:ext cx="75438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C6600"/>
                </a:solidFill>
                <a:effectLst/>
              </a:rPr>
              <a:t>试用资源：中文在线、万方数据库、维普数据库</a:t>
            </a:r>
            <a:endParaRPr lang="zh-CN" altLang="en-US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900113" y="3213100"/>
            <a:ext cx="75438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C6600"/>
                </a:solidFill>
                <a:effectLst/>
              </a:rPr>
              <a:t>移动图书馆</a:t>
            </a:r>
            <a:endParaRPr lang="zh-CN" altLang="en-US" sz="2400" b="1" dirty="0">
              <a:solidFill>
                <a:srgbClr val="CC6600"/>
              </a:solidFill>
              <a:effectLst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700213"/>
            <a:ext cx="6481763" cy="266541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6600" b="1">
                <a:solidFill>
                  <a:srgbClr val="CC6600"/>
                </a:solidFill>
                <a:latin typeface="宋体" pitchFamily="2" charset="-122"/>
              </a:rPr>
              <a:t>三</a:t>
            </a:r>
            <a:r>
              <a:rPr lang="en-US" altLang="zh-CN" sz="6600" b="1">
                <a:solidFill>
                  <a:srgbClr val="CC6600"/>
                </a:solidFill>
                <a:latin typeface="宋体" pitchFamily="2" charset="-122"/>
              </a:rPr>
              <a:t>.</a:t>
            </a:r>
            <a:r>
              <a:rPr lang="zh-CN" altLang="en-US" sz="6600" b="1">
                <a:solidFill>
                  <a:srgbClr val="CC6600"/>
                </a:solidFill>
                <a:latin typeface="宋体" pitchFamily="2" charset="-122"/>
              </a:rPr>
              <a:t>如何使用图书馆？</a:t>
            </a:r>
          </a:p>
          <a:p>
            <a:pPr algn="ctr">
              <a:buFontTx/>
              <a:buNone/>
            </a:pPr>
            <a:endParaRPr lang="en-US" altLang="zh-CN" sz="4000">
              <a:solidFill>
                <a:srgbClr val="CC66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2672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4800" b="1">
              <a:solidFill>
                <a:schemeClr val="hlink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4800" b="1">
              <a:solidFill>
                <a:schemeClr val="hlink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2195513" y="981075"/>
            <a:ext cx="4913312" cy="511175"/>
          </a:xfrm>
          <a:noFill/>
          <a:ln/>
        </p:spPr>
        <p:txBody>
          <a:bodyPr/>
          <a:lstStyle/>
          <a:p>
            <a:r>
              <a:rPr lang="zh-CN" altLang="en-US" sz="4800">
                <a:solidFill>
                  <a:srgbClr val="CC6600"/>
                </a:solidFill>
                <a:latin typeface="宋体" pitchFamily="2" charset="-122"/>
              </a:rPr>
              <a:t>图书借阅流程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1600200" y="2286000"/>
            <a:ext cx="1447800" cy="676275"/>
            <a:chOff x="1008" y="1440"/>
            <a:chExt cx="912" cy="426"/>
          </a:xfrm>
        </p:grpSpPr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>
              <a:off x="1008" y="1632"/>
              <a:ext cx="336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6" name="Text Box 6"/>
            <p:cNvSpPr txBox="1">
              <a:spLocks noChangeArrowheads="1"/>
            </p:cNvSpPr>
            <p:nvPr/>
          </p:nvSpPr>
          <p:spPr bwMode="auto">
            <a:xfrm>
              <a:off x="1344" y="1440"/>
              <a:ext cx="576" cy="426"/>
            </a:xfrm>
            <a:prstGeom prst="rect">
              <a:avLst/>
            </a:prstGeom>
            <a:solidFill>
              <a:srgbClr val="FFFF99"/>
            </a:solidFill>
            <a:ln w="349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kumimoji="1" lang="zh-CN" altLang="en-US" b="1">
                  <a:solidFill>
                    <a:srgbClr val="FF3300"/>
                  </a:solidFill>
                  <a:effectLst/>
                  <a:latin typeface="Times New Roman" pitchFamily="18" charset="0"/>
                </a:rPr>
                <a:t>领   取</a:t>
              </a:r>
            </a:p>
            <a:p>
              <a:pPr algn="ctr"/>
              <a:r>
                <a:rPr kumimoji="1" lang="zh-CN" altLang="en-US" b="1">
                  <a:solidFill>
                    <a:srgbClr val="FF3300"/>
                  </a:solidFill>
                  <a:effectLst/>
                  <a:latin typeface="Times New Roman" pitchFamily="18" charset="0"/>
                </a:rPr>
                <a:t>代书板</a:t>
              </a:r>
            </a:p>
          </p:txBody>
        </p:sp>
      </p:grp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3048000" y="2209800"/>
            <a:ext cx="2676525" cy="931863"/>
            <a:chOff x="1920" y="1392"/>
            <a:chExt cx="1632" cy="480"/>
          </a:xfrm>
        </p:grpSpPr>
        <p:sp>
          <p:nvSpPr>
            <p:cNvPr id="66568" name="AutoShape 8"/>
            <p:cNvSpPr>
              <a:spLocks noChangeArrowheads="1"/>
            </p:cNvSpPr>
            <p:nvPr/>
          </p:nvSpPr>
          <p:spPr bwMode="auto">
            <a:xfrm>
              <a:off x="2256" y="1392"/>
              <a:ext cx="1296" cy="480"/>
            </a:xfrm>
            <a:prstGeom prst="flowChartAlternateProcess">
              <a:avLst/>
            </a:prstGeom>
            <a:solidFill>
              <a:srgbClr val="FFFF99"/>
            </a:solidFill>
            <a:ln w="349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zh-CN" altLang="en-US" b="1">
                  <a:solidFill>
                    <a:srgbClr val="FF3300"/>
                  </a:solidFill>
                  <a:effectLst/>
                  <a:latin typeface="Times New Roman" pitchFamily="18" charset="0"/>
                </a:rPr>
                <a:t>读者取书后，将代</a:t>
              </a:r>
            </a:p>
            <a:p>
              <a:pPr algn="ctr"/>
              <a:r>
                <a:rPr kumimoji="1" lang="zh-CN" altLang="en-US" b="1">
                  <a:solidFill>
                    <a:srgbClr val="FF3300"/>
                  </a:solidFill>
                  <a:effectLst/>
                  <a:latin typeface="Times New Roman" pitchFamily="18" charset="0"/>
                </a:rPr>
                <a:t>书板插入书的位置</a:t>
              </a: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1920" y="1632"/>
              <a:ext cx="336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5724525" y="1844675"/>
            <a:ext cx="1752600" cy="1524000"/>
            <a:chOff x="3552" y="1152"/>
            <a:chExt cx="1104" cy="960"/>
          </a:xfrm>
        </p:grpSpPr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>
              <a:off x="3552" y="1632"/>
              <a:ext cx="336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572" name="Group 12"/>
            <p:cNvGrpSpPr>
              <a:grpSpLocks/>
            </p:cNvGrpSpPr>
            <p:nvPr/>
          </p:nvGrpSpPr>
          <p:grpSpPr bwMode="auto">
            <a:xfrm>
              <a:off x="3888" y="1152"/>
              <a:ext cx="768" cy="960"/>
              <a:chOff x="3936" y="1152"/>
              <a:chExt cx="768" cy="960"/>
            </a:xfrm>
          </p:grpSpPr>
          <p:sp>
            <p:nvSpPr>
              <p:cNvPr id="66573" name="AutoShape 13"/>
              <p:cNvSpPr>
                <a:spLocks noChangeArrowheads="1"/>
              </p:cNvSpPr>
              <p:nvPr/>
            </p:nvSpPr>
            <p:spPr bwMode="auto">
              <a:xfrm>
                <a:off x="3936" y="1152"/>
                <a:ext cx="768" cy="480"/>
              </a:xfrm>
              <a:prstGeom prst="flowChartAlternateProcess">
                <a:avLst/>
              </a:prstGeom>
              <a:solidFill>
                <a:srgbClr val="FFFF99"/>
              </a:solidFill>
              <a:ln w="349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zh-CN" altLang="en-US" b="1">
                    <a:solidFill>
                      <a:srgbClr val="FF3300"/>
                    </a:solidFill>
                    <a:effectLst/>
                    <a:latin typeface="Times New Roman" pitchFamily="18" charset="0"/>
                  </a:rPr>
                  <a:t>非所需图书</a:t>
                </a:r>
              </a:p>
              <a:p>
                <a:pPr algn="ctr"/>
                <a:r>
                  <a:rPr kumimoji="1" lang="zh-CN" altLang="en-US" b="1">
                    <a:solidFill>
                      <a:srgbClr val="FF3300"/>
                    </a:solidFill>
                    <a:effectLst/>
                    <a:latin typeface="Times New Roman" pitchFamily="18" charset="0"/>
                  </a:rPr>
                  <a:t>放回原处</a:t>
                </a:r>
              </a:p>
            </p:txBody>
          </p:sp>
          <p:sp>
            <p:nvSpPr>
              <p:cNvPr id="66574" name="AutoShape 14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768" cy="480"/>
              </a:xfrm>
              <a:prstGeom prst="flowChartAlternateProcess">
                <a:avLst/>
              </a:prstGeom>
              <a:solidFill>
                <a:srgbClr val="FFFF99"/>
              </a:solidFill>
              <a:ln w="349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zh-CN" altLang="en-US" b="1">
                    <a:solidFill>
                      <a:srgbClr val="FF3300"/>
                    </a:solidFill>
                    <a:effectLst/>
                    <a:latin typeface="Times New Roman" pitchFamily="18" charset="0"/>
                  </a:rPr>
                  <a:t>所需图书</a:t>
                </a:r>
              </a:p>
              <a:p>
                <a:pPr algn="ctr"/>
                <a:r>
                  <a:rPr kumimoji="1" lang="zh-CN" altLang="en-US" b="1">
                    <a:solidFill>
                      <a:srgbClr val="FF3300"/>
                    </a:solidFill>
                    <a:effectLst/>
                    <a:latin typeface="Times New Roman" pitchFamily="18" charset="0"/>
                  </a:rPr>
                  <a:t>确定借出</a:t>
                </a:r>
              </a:p>
            </p:txBody>
          </p:sp>
        </p:grpSp>
      </p:grpSp>
      <p:grpSp>
        <p:nvGrpSpPr>
          <p:cNvPr id="66575" name="Group 15"/>
          <p:cNvGrpSpPr>
            <a:grpSpLocks/>
          </p:cNvGrpSpPr>
          <p:nvPr/>
        </p:nvGrpSpPr>
        <p:grpSpPr bwMode="auto">
          <a:xfrm>
            <a:off x="4500563" y="4581525"/>
            <a:ext cx="2362200" cy="609600"/>
            <a:chOff x="2832" y="1824"/>
            <a:chExt cx="1488" cy="384"/>
          </a:xfrm>
        </p:grpSpPr>
        <p:sp>
          <p:nvSpPr>
            <p:cNvPr id="66576" name="AutoShape 16"/>
            <p:cNvSpPr>
              <a:spLocks noChangeArrowheads="1"/>
            </p:cNvSpPr>
            <p:nvPr/>
          </p:nvSpPr>
          <p:spPr bwMode="auto">
            <a:xfrm>
              <a:off x="2832" y="1824"/>
              <a:ext cx="902" cy="384"/>
            </a:xfrm>
            <a:prstGeom prst="flowChartAlternateProcess">
              <a:avLst/>
            </a:prstGeom>
            <a:solidFill>
              <a:srgbClr val="FFFF99"/>
            </a:solidFill>
            <a:ln w="349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zh-CN" altLang="en-US" b="1">
                  <a:solidFill>
                    <a:srgbClr val="FF3300"/>
                  </a:solidFill>
                  <a:effectLst/>
                  <a:latin typeface="Times New Roman" pitchFamily="18" charset="0"/>
                </a:rPr>
                <a:t>办理借书手续</a:t>
              </a:r>
            </a:p>
          </p:txBody>
        </p:sp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 flipH="1">
              <a:off x="3744" y="1968"/>
              <a:ext cx="576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6578" name="AutoShape 18"/>
          <p:cNvSpPr>
            <a:spLocks noChangeArrowheads="1"/>
          </p:cNvSpPr>
          <p:nvPr/>
        </p:nvSpPr>
        <p:spPr bwMode="auto">
          <a:xfrm>
            <a:off x="827088" y="1773238"/>
            <a:ext cx="838200" cy="2303462"/>
          </a:xfrm>
          <a:prstGeom prst="flowChartAlternateProcess">
            <a:avLst/>
          </a:prstGeom>
          <a:solidFill>
            <a:schemeClr val="bg1"/>
          </a:solidFill>
          <a:ln w="476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kumimoji="1" lang="zh-CN" altLang="en-US" sz="2000" b="1">
                <a:solidFill>
                  <a:srgbClr val="FF3300"/>
                </a:solidFill>
                <a:effectLst/>
                <a:latin typeface="Times New Roman" pitchFamily="18" charset="0"/>
              </a:rPr>
              <a:t>持本人借阅证入库</a:t>
            </a:r>
          </a:p>
        </p:txBody>
      </p:sp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7451725" y="1916113"/>
            <a:ext cx="1309688" cy="1404937"/>
            <a:chOff x="4656" y="1200"/>
            <a:chExt cx="825" cy="840"/>
          </a:xfrm>
        </p:grpSpPr>
        <p:sp>
          <p:nvSpPr>
            <p:cNvPr id="66580" name="Line 20"/>
            <p:cNvSpPr>
              <a:spLocks noChangeShapeType="1"/>
            </p:cNvSpPr>
            <p:nvPr/>
          </p:nvSpPr>
          <p:spPr bwMode="auto">
            <a:xfrm>
              <a:off x="4656" y="1632"/>
              <a:ext cx="240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6581" name="AutoShape 21"/>
            <p:cNvSpPr>
              <a:spLocks noChangeArrowheads="1"/>
            </p:cNvSpPr>
            <p:nvPr/>
          </p:nvSpPr>
          <p:spPr bwMode="auto">
            <a:xfrm>
              <a:off x="4896" y="1200"/>
              <a:ext cx="585" cy="840"/>
            </a:xfrm>
            <a:prstGeom prst="flowChartAlternateProcess">
              <a:avLst/>
            </a:prstGeom>
            <a:solidFill>
              <a:srgbClr val="FFFF99"/>
            </a:solidFill>
            <a:ln w="349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kumimoji="1" lang="zh-CN" altLang="en-US" b="1">
                  <a:solidFill>
                    <a:srgbClr val="FF3300"/>
                  </a:solidFill>
                  <a:effectLst/>
                  <a:latin typeface="Times New Roman" pitchFamily="18" charset="0"/>
                </a:rPr>
                <a:t>取回代书板</a:t>
              </a:r>
            </a:p>
          </p:txBody>
        </p:sp>
      </p:grp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6858000" y="3276600"/>
            <a:ext cx="2057400" cy="1905000"/>
            <a:chOff x="4320" y="2064"/>
            <a:chExt cx="1296" cy="1200"/>
          </a:xfrm>
        </p:grpSpPr>
        <p:sp>
          <p:nvSpPr>
            <p:cNvPr id="66583" name="Line 23"/>
            <p:cNvSpPr>
              <a:spLocks noChangeShapeType="1"/>
            </p:cNvSpPr>
            <p:nvPr/>
          </p:nvSpPr>
          <p:spPr bwMode="auto">
            <a:xfrm>
              <a:off x="5184" y="2064"/>
              <a:ext cx="0" cy="72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584" name="AutoShape 24"/>
            <p:cNvSpPr>
              <a:spLocks noChangeArrowheads="1"/>
            </p:cNvSpPr>
            <p:nvPr/>
          </p:nvSpPr>
          <p:spPr bwMode="auto">
            <a:xfrm>
              <a:off x="4320" y="2832"/>
              <a:ext cx="1296" cy="432"/>
            </a:xfrm>
            <a:prstGeom prst="flowChartAlternateProcess">
              <a:avLst/>
            </a:prstGeom>
            <a:solidFill>
              <a:srgbClr val="FFFF99"/>
            </a:solidFill>
            <a:ln w="349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zh-CN" altLang="en-US" b="1">
                  <a:solidFill>
                    <a:srgbClr val="FF3300"/>
                  </a:solidFill>
                  <a:effectLst/>
                  <a:latin typeface="Times New Roman" pitchFamily="18" charset="0"/>
                </a:rPr>
                <a:t>将选好的图书连同</a:t>
              </a:r>
            </a:p>
            <a:p>
              <a:pPr algn="ctr"/>
              <a:r>
                <a:rPr kumimoji="1" lang="zh-CN" altLang="en-US" b="1">
                  <a:solidFill>
                    <a:srgbClr val="FF3300"/>
                  </a:solidFill>
                  <a:effectLst/>
                  <a:latin typeface="Times New Roman" pitchFamily="18" charset="0"/>
                </a:rPr>
                <a:t>借阅证交到借书台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 advAuto="1000"/>
      <p:bldP spid="6657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412875"/>
            <a:ext cx="7010400" cy="762000"/>
          </a:xfrm>
          <a:noFill/>
          <a:ln/>
        </p:spPr>
        <p:txBody>
          <a:bodyPr/>
          <a:lstStyle/>
          <a:p>
            <a:r>
              <a:rPr lang="zh-CN" altLang="en-US" sz="4800" b="1" dirty="0">
                <a:solidFill>
                  <a:srgbClr val="CC6600"/>
                </a:solidFill>
              </a:rPr>
              <a:t>借书需注意的问题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420938"/>
            <a:ext cx="7543800" cy="4114800"/>
          </a:xfrm>
          <a:noFill/>
          <a:ln/>
        </p:spPr>
        <p:txBody>
          <a:bodyPr/>
          <a:lstStyle/>
          <a:p>
            <a:pPr>
              <a:lnSpc>
                <a:spcPct val="85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CC6600"/>
                </a:solidFill>
                <a:ea typeface="楷体_GB2312" pitchFamily="1" charset="-122"/>
              </a:rPr>
              <a:t>借书时需将书翻到有图书条码的页面，把所有要借的书摞到一起，交到工作人员手中，并把一卡通放到刷卡机</a:t>
            </a:r>
            <a:r>
              <a:rPr lang="zh-CN" altLang="en-US" sz="2800" b="1" dirty="0" smtClean="0">
                <a:solidFill>
                  <a:srgbClr val="CC6600"/>
                </a:solidFill>
                <a:ea typeface="楷体_GB2312" pitchFamily="1" charset="-122"/>
              </a:rPr>
              <a:t>上。</a:t>
            </a:r>
            <a:endParaRPr lang="zh-CN" altLang="en-US" sz="2800" b="1" dirty="0">
              <a:solidFill>
                <a:srgbClr val="CC6600"/>
              </a:solidFill>
              <a:ea typeface="楷体_GB2312" pitchFamily="1" charset="-122"/>
            </a:endParaRPr>
          </a:p>
          <a:p>
            <a:pPr>
              <a:lnSpc>
                <a:spcPct val="85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CC6600"/>
                </a:solidFill>
                <a:ea typeface="楷体_GB2312" pitchFamily="1" charset="-122"/>
              </a:rPr>
              <a:t>借书前，要认真检查图书有无破损、污损、缺页等情况，一旦发现问题，应及时告知工作人员，当场解决处理。否则，还书时一旦发现上述问题，由还书者承担相应责任。</a:t>
            </a:r>
          </a:p>
          <a:p>
            <a:pPr>
              <a:lnSpc>
                <a:spcPct val="85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CC6600"/>
                </a:solidFill>
                <a:ea typeface="楷体_GB2312" pitchFamily="1" charset="-122"/>
              </a:rPr>
              <a:t>读者要确信借书成功，借书信息准确无误后方可离开。</a:t>
            </a:r>
          </a:p>
          <a:p>
            <a:pPr>
              <a:lnSpc>
                <a:spcPct val="85000"/>
              </a:lnSpc>
              <a:buClr>
                <a:srgbClr val="FF3300"/>
              </a:buClr>
              <a:buFont typeface="Wingdings" pitchFamily="2" charset="2"/>
              <a:buChar char="Ø"/>
            </a:pPr>
            <a:endParaRPr lang="en-US" altLang="zh-CN" sz="2400" b="1" dirty="0">
              <a:solidFill>
                <a:srgbClr val="CC6600"/>
              </a:solidFill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r>
              <a:rPr lang="zh-CN" altLang="en-US" sz="4000">
                <a:solidFill>
                  <a:srgbClr val="CC6600"/>
                </a:solidFill>
              </a:rPr>
              <a:t>中国知网的使用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8229600" cy="4525963"/>
          </a:xfrm>
        </p:spPr>
      </p:pic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4284663" y="4868863"/>
            <a:ext cx="1800225" cy="3603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990600"/>
            <a:ext cx="7696200" cy="4191000"/>
          </a:xfrm>
        </p:spPr>
        <p:txBody>
          <a:bodyPr/>
          <a:lstStyle/>
          <a:p>
            <a:r>
              <a:rPr lang="zh-CN" altLang="en-US" sz="72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欢迎同学们，</a:t>
            </a:r>
            <a:br>
              <a:rPr lang="zh-CN" altLang="en-US" sz="72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72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图书馆愿成为你们的知心朋友！</a:t>
            </a:r>
          </a:p>
        </p:txBody>
      </p:sp>
      <p:sp>
        <p:nvSpPr>
          <p:cNvPr id="921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86200" y="990600"/>
            <a:ext cx="1042988" cy="1042988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1684" name="Picture 4" descr="pic_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8064500" cy="5124450"/>
          </a:xfrm>
          <a:prstGeom prst="rect">
            <a:avLst/>
          </a:prstGeom>
          <a:noFill/>
        </p:spPr>
      </p:pic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492500" y="2924175"/>
            <a:ext cx="2592388" cy="431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2708" name="Picture 4" descr="pic_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7551737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3732" name="Picture 4" descr="pic_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00150"/>
            <a:ext cx="7743825" cy="5657850"/>
          </a:xfrm>
          <a:prstGeom prst="rect">
            <a:avLst/>
          </a:prstGeom>
          <a:noFill/>
        </p:spPr>
      </p:pic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395288" y="2420938"/>
            <a:ext cx="2592387" cy="431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4756" name="Picture 4" descr="pic_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1657350"/>
            <a:ext cx="6829425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r>
              <a:rPr lang="zh-CN" altLang="en-US">
                <a:solidFill>
                  <a:srgbClr val="CC6600"/>
                </a:solidFill>
              </a:rPr>
              <a:t>开始阅读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5780" name="Picture 4" descr="pic_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89138"/>
            <a:ext cx="6829425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zh-CN" altLang="en-US" sz="4000">
                <a:solidFill>
                  <a:srgbClr val="CC6600"/>
                </a:solidFill>
              </a:rPr>
              <a:t>其他资源参看图书馆网站</a:t>
            </a:r>
          </a:p>
        </p:txBody>
      </p:sp>
      <p:pic>
        <p:nvPicPr>
          <p:cNvPr id="962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700213"/>
            <a:ext cx="6481763" cy="266541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6600" b="1">
                <a:solidFill>
                  <a:srgbClr val="CC6600"/>
                </a:solidFill>
                <a:latin typeface="宋体" pitchFamily="2" charset="-122"/>
              </a:rPr>
              <a:t>四</a:t>
            </a:r>
            <a:r>
              <a:rPr lang="en-US" altLang="zh-CN" sz="6600" b="1">
                <a:solidFill>
                  <a:srgbClr val="CC6600"/>
                </a:solidFill>
                <a:latin typeface="宋体" pitchFamily="2" charset="-122"/>
              </a:rPr>
              <a:t>.</a:t>
            </a:r>
            <a:r>
              <a:rPr lang="zh-CN" altLang="en-US" sz="6600" b="1">
                <a:solidFill>
                  <a:srgbClr val="CC6600"/>
                </a:solidFill>
                <a:latin typeface="宋体" pitchFamily="2" charset="-122"/>
              </a:rPr>
              <a:t>常见问题？</a:t>
            </a:r>
          </a:p>
          <a:p>
            <a:pPr algn="ctr">
              <a:buFontTx/>
              <a:buNone/>
            </a:pPr>
            <a:endParaRPr lang="en-US" altLang="zh-CN" sz="4000">
              <a:solidFill>
                <a:srgbClr val="CC66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6357938"/>
            <a:ext cx="22145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195513" y="1989138"/>
            <a:ext cx="511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effectLst/>
              <a:cs typeface="Arial" pitchFamily="34" charset="0"/>
            </a:endParaRPr>
          </a:p>
        </p:txBody>
      </p:sp>
      <p:pic>
        <p:nvPicPr>
          <p:cNvPr id="99332" name="Picture 4" descr="图片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9333" name="Rectangle 5"/>
          <p:cNvSpPr>
            <a:spLocks noChangeArrowheads="1"/>
          </p:cNvSpPr>
          <p:nvPr/>
        </p:nvSpPr>
        <p:spPr bwMode="gray">
          <a:xfrm>
            <a:off x="0" y="6110288"/>
            <a:ext cx="9144000" cy="792162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请勿着背心、拖鞋入馆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2700338" y="1196975"/>
            <a:ext cx="3240087" cy="28082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 rot="5400000">
            <a:off x="2483644" y="1627982"/>
            <a:ext cx="3384550" cy="3097212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2627313" y="1628775"/>
            <a:ext cx="3384550" cy="316865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5" grpId="0" animBg="1"/>
      <p:bldP spid="993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6357938"/>
            <a:ext cx="22145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195513" y="1989138"/>
            <a:ext cx="511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effectLst/>
              <a:cs typeface="Arial" pitchFamily="34" charset="0"/>
            </a:endParaRPr>
          </a:p>
        </p:txBody>
      </p:sp>
      <p:pic>
        <p:nvPicPr>
          <p:cNvPr id="100356" name="Picture 4" descr="图片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0357" name="Rectangle 5"/>
          <p:cNvSpPr>
            <a:spLocks noChangeArrowheads="1"/>
          </p:cNvSpPr>
          <p:nvPr/>
        </p:nvSpPr>
        <p:spPr bwMode="gray">
          <a:xfrm>
            <a:off x="0" y="0"/>
            <a:ext cx="9144000" cy="836613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             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严禁携带危险品入馆，馆内禁烟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rot="5400000">
            <a:off x="2483644" y="1988344"/>
            <a:ext cx="3384550" cy="3097212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2627313" y="2060575"/>
            <a:ext cx="3384550" cy="316865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4" name="Picture 8" descr="馆内禁止食用各类食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</p:spPr>
      </p:pic>
      <p:pic>
        <p:nvPicPr>
          <p:cNvPr id="1013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6357938"/>
            <a:ext cx="22145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195513" y="1989138"/>
            <a:ext cx="511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effectLst/>
              <a:cs typeface="Arial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gray">
          <a:xfrm>
            <a:off x="0" y="6210300"/>
            <a:ext cx="9144000" cy="692150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馆内禁止食用各类食品</a:t>
            </a:r>
            <a:endParaRPr lang="zh-CN" altLang="en-US" sz="3200" b="1">
              <a:effectLst/>
              <a:ea typeface="黑体" pitchFamily="49" charset="-122"/>
              <a:cs typeface="Arial" pitchFamily="34" charset="0"/>
            </a:endParaRPr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 rot="5400000">
            <a:off x="2556669" y="1556544"/>
            <a:ext cx="3384550" cy="3097212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2627313" y="1628775"/>
            <a:ext cx="3384550" cy="316865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  <p:bldP spid="101382" grpId="0" animBg="1"/>
      <p:bldP spid="1013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66813" y="1341438"/>
            <a:ext cx="1873250" cy="13827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effectLst/>
              </a:rPr>
              <a:t>我们为什么去图书馆？</a:t>
            </a:r>
          </a:p>
        </p:txBody>
      </p:sp>
      <p:sp>
        <p:nvSpPr>
          <p:cNvPr id="11267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903663" y="1341438"/>
            <a:ext cx="1963737" cy="95567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hlink"/>
                </a:solidFill>
                <a:effectLst/>
                <a:latin typeface="宋体" pitchFamily="2" charset="-122"/>
              </a:rPr>
              <a:t>图书馆介绍</a:t>
            </a:r>
          </a:p>
        </p:txBody>
      </p:sp>
      <p:sp>
        <p:nvSpPr>
          <p:cNvPr id="1126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630863" y="2835275"/>
            <a:ext cx="2109787" cy="9556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effectLst/>
                <a:latin typeface="宋体" pitchFamily="2" charset="-122"/>
              </a:rPr>
              <a:t>如何使用图书馆</a:t>
            </a:r>
            <a:r>
              <a:rPr lang="en-US" altLang="zh-CN" sz="2800">
                <a:solidFill>
                  <a:srgbClr val="008000"/>
                </a:solidFill>
                <a:effectLst/>
                <a:latin typeface="宋体" pitchFamily="2" charset="-122"/>
              </a:rPr>
              <a:t>?</a:t>
            </a:r>
          </a:p>
        </p:txBody>
      </p:sp>
      <p:sp>
        <p:nvSpPr>
          <p:cNvPr id="11269" name="Text Box 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4941888"/>
            <a:ext cx="1892300" cy="52863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FF"/>
                </a:solidFill>
                <a:effectLst/>
                <a:latin typeface="宋体" pitchFamily="2" charset="-122"/>
              </a:rPr>
              <a:t>常见问题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3182938" y="5373688"/>
            <a:ext cx="1965325" cy="53975"/>
          </a:xfrm>
          <a:prstGeom prst="line">
            <a:avLst/>
          </a:prstGeom>
          <a:noFill/>
          <a:ln w="28575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3182938" y="3644900"/>
            <a:ext cx="2325687" cy="1062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3182938" y="2330450"/>
            <a:ext cx="1152525" cy="1584325"/>
          </a:xfrm>
          <a:prstGeom prst="line">
            <a:avLst/>
          </a:prstGeom>
          <a:noFill/>
          <a:ln w="28575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195513" y="2708275"/>
            <a:ext cx="268287" cy="1206500"/>
          </a:xfrm>
          <a:prstGeom prst="line">
            <a:avLst/>
          </a:prstGeom>
          <a:noFill/>
          <a:ln w="28575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1274" name="Picture 10" descr="MCj0232133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4005263"/>
            <a:ext cx="2068512" cy="2087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9" name="Picture 9" descr="请勿大声喧哗  将手机调至静音状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</p:spPr>
      </p:pic>
      <p:pic>
        <p:nvPicPr>
          <p:cNvPr id="1024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6357938"/>
            <a:ext cx="22145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195513" y="1989138"/>
            <a:ext cx="511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effectLst/>
              <a:cs typeface="Arial" pitchFamily="34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1113" y="6219825"/>
            <a:ext cx="9144000" cy="6762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请将手机调至静音状态</a:t>
            </a:r>
            <a:r>
              <a:rPr lang="en-US" altLang="zh-CN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,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避免打电话</a:t>
            </a:r>
            <a:r>
              <a:rPr lang="en-US" altLang="zh-CN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,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以免噪音扰人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rot="5400000">
            <a:off x="2412207" y="1627981"/>
            <a:ext cx="3384550" cy="3097213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2627313" y="1628775"/>
            <a:ext cx="3384550" cy="316865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6" grpId="0" animBg="1"/>
      <p:bldP spid="1024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03428" name="Picture 4" descr="图片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429" name="Line 5"/>
          <p:cNvSpPr>
            <a:spLocks noChangeShapeType="1"/>
          </p:cNvSpPr>
          <p:nvPr/>
        </p:nvSpPr>
        <p:spPr bwMode="auto">
          <a:xfrm rot="5400000">
            <a:off x="2556669" y="1556544"/>
            <a:ext cx="3384550" cy="3097212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2627313" y="1628775"/>
            <a:ext cx="3384550" cy="316865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gray">
          <a:xfrm>
            <a:off x="22225" y="6210300"/>
            <a:ext cx="9144000" cy="692150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49" charset="-122"/>
                <a:cs typeface="Arial" pitchFamily="34" charset="0"/>
              </a:rPr>
              <a:t>每次取书刊阅览请勿超过</a:t>
            </a:r>
            <a:r>
              <a:rPr lang="en-US" altLang="zh-CN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49" charset="-122"/>
                <a:cs typeface="Arial" pitchFamily="34" charset="0"/>
              </a:rPr>
              <a:t>2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49" charset="-122"/>
                <a:cs typeface="Arial" pitchFamily="34" charset="0"/>
              </a:rPr>
              <a:t>册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30" grpId="0" animBg="1"/>
      <p:bldP spid="1034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04452" name="Picture 4" descr="图片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453" name="Line 5"/>
          <p:cNvSpPr>
            <a:spLocks noChangeShapeType="1"/>
          </p:cNvSpPr>
          <p:nvPr/>
        </p:nvSpPr>
        <p:spPr bwMode="auto">
          <a:xfrm rot="5400000">
            <a:off x="2556669" y="1556544"/>
            <a:ext cx="3384550" cy="3097212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2627313" y="1628775"/>
            <a:ext cx="3384550" cy="316865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gray">
          <a:xfrm>
            <a:off x="22225" y="6210300"/>
            <a:ext cx="9144000" cy="692150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49" charset="-122"/>
                <a:cs typeface="Arial" pitchFamily="34" charset="0"/>
              </a:rPr>
              <a:t>请勿用物品占用阅览座位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4" grpId="0" animBg="1"/>
      <p:bldP spid="1044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05476" name="Picture 4" descr="图片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105477" name="Rectangle 5"/>
          <p:cNvSpPr>
            <a:spLocks noChangeArrowheads="1"/>
          </p:cNvSpPr>
          <p:nvPr/>
        </p:nvSpPr>
        <p:spPr bwMode="gray">
          <a:xfrm>
            <a:off x="0" y="5815013"/>
            <a:ext cx="9144000" cy="1081087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请勿随意涂划、撕毁、私藏书刊，一旦发现，按相关规定处罚。</a:t>
            </a:r>
            <a:endParaRPr lang="zh-CN" altLang="en-US" sz="2400" b="1">
              <a:effectLst/>
              <a:ea typeface="黑体" pitchFamily="49" charset="-122"/>
              <a:cs typeface="Arial" pitchFamily="34" charset="0"/>
            </a:endParaRP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 rot="5400000">
            <a:off x="2483644" y="1556544"/>
            <a:ext cx="3384550" cy="3097212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2627313" y="1628775"/>
            <a:ext cx="3384550" cy="316865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105478" grpId="0" animBg="1"/>
      <p:bldP spid="1054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8" name="Picture 8" descr="请勿长期独占阅览座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gray">
          <a:xfrm>
            <a:off x="0" y="5815013"/>
            <a:ext cx="9144000" cy="1081087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请勿长期占用座位。</a:t>
            </a:r>
            <a:endParaRPr lang="zh-CN" altLang="en-US" sz="2400" b="1">
              <a:effectLst/>
              <a:ea typeface="黑体" pitchFamily="49" charset="-122"/>
              <a:cs typeface="Arial" pitchFamily="34" charset="0"/>
            </a:endParaRP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rot="5400000">
            <a:off x="2483644" y="1556544"/>
            <a:ext cx="3384550" cy="3097212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2627313" y="1628775"/>
            <a:ext cx="3384550" cy="316865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 animBg="1"/>
      <p:bldP spid="1075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入馆前 请将自己的物品摆放在书库门口的储物架上 注意保管好自己的贵重物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gray">
          <a:xfrm>
            <a:off x="0" y="5815013"/>
            <a:ext cx="9144000" cy="1081087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入馆前 请将自己的物品摆放在书库门口的储物架上 注意保管好自己的贵重物品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2" name="Picture 6" descr="入馆时请取代书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gray">
          <a:xfrm>
            <a:off x="0" y="5815013"/>
            <a:ext cx="9144000" cy="1081087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入馆时请取代书板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请将代书板放在取书的位置  书看完后放回原处  代书板取出放回借书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gray">
          <a:xfrm>
            <a:off x="0" y="5815013"/>
            <a:ext cx="9144000" cy="1081087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取书</a:t>
            </a:r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时请将代书板放置取书的位置</a:t>
            </a:r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，书看完后，放回原处，取回代书板。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4" name="Picture 6" descr="离馆时请将椅子摆放整齐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gray">
          <a:xfrm>
            <a:off x="0" y="5815013"/>
            <a:ext cx="9144000" cy="1081087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离开时请摆好桌椅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2" name="Picture 8" descr="借书时请将书打开至条码页 学生卡放置在读卡器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</p:spPr>
      </p:pic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gray">
          <a:xfrm>
            <a:off x="0" y="5815013"/>
            <a:ext cx="9144000" cy="1081087"/>
          </a:xfrm>
          <a:prstGeom prst="rect">
            <a:avLst/>
          </a:prstGeom>
          <a:solidFill>
            <a:srgbClr val="00CCFF"/>
          </a:solidFill>
          <a:ln w="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借书时请将书打开至条码页 学生卡放置在读卡器上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49" charset="-122"/>
                <a:cs typeface="Arial" pitchFamily="34" charset="0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700213"/>
            <a:ext cx="6481763" cy="266541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6600" b="1">
                <a:solidFill>
                  <a:srgbClr val="CC6600"/>
                </a:solidFill>
                <a:latin typeface="宋体" pitchFamily="2" charset="-122"/>
              </a:rPr>
              <a:t>一</a:t>
            </a:r>
            <a:r>
              <a:rPr lang="en-US" altLang="zh-CN" sz="6600" b="1">
                <a:solidFill>
                  <a:srgbClr val="CC6600"/>
                </a:solidFill>
                <a:latin typeface="宋体" pitchFamily="2" charset="-122"/>
              </a:rPr>
              <a:t>.</a:t>
            </a:r>
            <a:r>
              <a:rPr lang="zh-CN" altLang="en-US" sz="6600" b="1">
                <a:solidFill>
                  <a:srgbClr val="CC6600"/>
                </a:solidFill>
                <a:latin typeface="宋体" pitchFamily="2" charset="-122"/>
              </a:rPr>
              <a:t>我们为什么 </a:t>
            </a:r>
          </a:p>
          <a:p>
            <a:pPr>
              <a:buFontTx/>
              <a:buNone/>
            </a:pPr>
            <a:r>
              <a:rPr lang="zh-CN" altLang="en-US" sz="6600" b="1">
                <a:solidFill>
                  <a:srgbClr val="CC6600"/>
                </a:solidFill>
                <a:latin typeface="宋体" pitchFamily="2" charset="-122"/>
              </a:rPr>
              <a:t>   去图书馆？</a:t>
            </a:r>
          </a:p>
          <a:p>
            <a:pPr algn="ctr">
              <a:buFontTx/>
              <a:buNone/>
            </a:pPr>
            <a:endParaRPr lang="en-US" altLang="zh-CN" sz="4000">
              <a:solidFill>
                <a:srgbClr val="CC66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11188" y="765175"/>
            <a:ext cx="6934200" cy="9144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CN" altLang="en-US">
                <a:solidFill>
                  <a:srgbClr val="CC6600"/>
                </a:solidFill>
              </a:rPr>
              <a:t>常见问题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gray">
          <a:xfrm>
            <a:off x="323850" y="2670175"/>
            <a:ext cx="8424863" cy="209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1" dirty="0">
                <a:effectLst/>
                <a:latin typeface="宋体" pitchFamily="2" charset="-122"/>
                <a:cs typeface="Arial" pitchFamily="34" charset="0"/>
              </a:rPr>
              <a:t>    </a:t>
            </a:r>
            <a:r>
              <a:rPr lang="zh-CN" altLang="en-US" sz="2000" b="1" dirty="0">
                <a:solidFill>
                  <a:srgbClr val="CC6600"/>
                </a:solidFill>
                <a:effectLst/>
                <a:latin typeface="宋体" pitchFamily="2" charset="-122"/>
                <a:cs typeface="Arial" pitchFamily="34" charset="0"/>
              </a:rPr>
              <a:t>在图书馆</a:t>
            </a:r>
            <a:r>
              <a:rPr lang="zh-CN" altLang="en-US" sz="2000" b="1" dirty="0" smtClean="0">
                <a:solidFill>
                  <a:srgbClr val="CC6600"/>
                </a:solidFill>
                <a:effectLst/>
                <a:latin typeface="宋体" pitchFamily="2" charset="-122"/>
                <a:cs typeface="Arial" pitchFamily="34" charset="0"/>
              </a:rPr>
              <a:t>网站中我的图书馆或者</a:t>
            </a:r>
            <a:r>
              <a:rPr lang="zh-CN" altLang="en-US" sz="2000" b="1" dirty="0">
                <a:solidFill>
                  <a:srgbClr val="CC6600"/>
                </a:solidFill>
                <a:effectLst/>
                <a:latin typeface="宋体" pitchFamily="2" charset="-122"/>
                <a:cs typeface="Arial" pitchFamily="34" charset="0"/>
              </a:rPr>
              <a:t>移动图书馆中，检索到所需要的书后，请继续点击书名，</a:t>
            </a:r>
          </a:p>
          <a:p>
            <a:pPr indent="2286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CC6600"/>
                </a:solidFill>
                <a:effectLst/>
                <a:latin typeface="宋体" pitchFamily="2" charset="-122"/>
                <a:cs typeface="Arial" pitchFamily="34" charset="0"/>
              </a:rPr>
              <a:t>在显示“书目信息”时，上栏同时有读者预约选择。在索书号前选择预</a:t>
            </a:r>
          </a:p>
          <a:p>
            <a:pPr indent="2286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CC6600"/>
                </a:solidFill>
                <a:effectLst/>
                <a:latin typeface="宋体" pitchFamily="2" charset="-122"/>
                <a:cs typeface="Arial" pitchFamily="34" charset="0"/>
              </a:rPr>
              <a:t>约，预约成功将有提示语告之。有的则提示“有可借阅书刊在馆！不得</a:t>
            </a:r>
          </a:p>
          <a:p>
            <a:pPr indent="2286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CC6600"/>
                </a:solidFill>
                <a:effectLst/>
                <a:latin typeface="宋体" pitchFamily="2" charset="-122"/>
                <a:cs typeface="Arial" pitchFamily="34" charset="0"/>
              </a:rPr>
              <a:t>预约！ ”</a:t>
            </a:r>
            <a:r>
              <a:rPr lang="zh-CN" altLang="en-US" sz="2000" dirty="0">
                <a:solidFill>
                  <a:srgbClr val="CC6600"/>
                </a:solidFill>
                <a:effectLst/>
                <a:latin typeface="宋体" pitchFamily="2" charset="-122"/>
                <a:cs typeface="Arial" pitchFamily="34" charset="0"/>
              </a:rPr>
              <a:t>；</a:t>
            </a: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755650" y="1844675"/>
            <a:ext cx="2592388" cy="503238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 latinLnBrk="1"/>
            <a:r>
              <a:rPr kumimoji="1"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Arial" pitchFamily="34" charset="0"/>
              </a:rPr>
              <a:t>如何预约图书？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55650" y="836613"/>
            <a:ext cx="6934200" cy="9144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CN" altLang="en-US">
                <a:solidFill>
                  <a:srgbClr val="CC6600"/>
                </a:solidFill>
              </a:rPr>
              <a:t>常见问题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gray">
          <a:xfrm>
            <a:off x="900113" y="2489200"/>
            <a:ext cx="7991475" cy="257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000" b="1" dirty="0">
                <a:solidFill>
                  <a:srgbClr val="CC6600"/>
                </a:solidFill>
                <a:effectLst/>
                <a:cs typeface="Arial" pitchFamily="34" charset="0"/>
              </a:rPr>
              <a:t>1</a:t>
            </a:r>
            <a:r>
              <a:rPr lang="zh-CN" altLang="en-US" sz="2000" b="1" dirty="0">
                <a:solidFill>
                  <a:srgbClr val="CC6600"/>
                </a:solidFill>
                <a:effectLst/>
                <a:cs typeface="Arial" pitchFamily="34" charset="0"/>
              </a:rPr>
              <a:t>）打开图书馆网站首页，点击“我的图书馆”。或者使用移动图书馆。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000" b="1" dirty="0">
                <a:solidFill>
                  <a:srgbClr val="CC6600"/>
                </a:solidFill>
                <a:effectLst/>
                <a:cs typeface="Arial" pitchFamily="34" charset="0"/>
              </a:rPr>
              <a:t>2</a:t>
            </a:r>
            <a:r>
              <a:rPr lang="zh-CN" altLang="en-US" sz="2000" b="1" dirty="0">
                <a:solidFill>
                  <a:srgbClr val="CC6600"/>
                </a:solidFill>
                <a:effectLst/>
                <a:cs typeface="Arial" pitchFamily="34" charset="0"/>
              </a:rPr>
              <a:t>）根据界面要求输入自己的借书证号和密码。</a:t>
            </a:r>
            <a:br>
              <a:rPr lang="zh-CN" altLang="en-US" sz="2000" b="1" dirty="0">
                <a:solidFill>
                  <a:srgbClr val="CC6600"/>
                </a:solidFill>
                <a:effectLst/>
                <a:cs typeface="Arial" pitchFamily="34" charset="0"/>
              </a:rPr>
            </a:br>
            <a:r>
              <a:rPr lang="en-US" altLang="zh-CN" sz="2000" b="1" dirty="0">
                <a:solidFill>
                  <a:srgbClr val="CC6600"/>
                </a:solidFill>
                <a:effectLst/>
                <a:cs typeface="Arial" pitchFamily="34" charset="0"/>
              </a:rPr>
              <a:t>3</a:t>
            </a:r>
            <a:r>
              <a:rPr lang="zh-CN" altLang="en-US" sz="2000" b="1" dirty="0">
                <a:solidFill>
                  <a:srgbClr val="CC6600"/>
                </a:solidFill>
                <a:effectLst/>
                <a:cs typeface="Arial" pitchFamily="34" charset="0"/>
              </a:rPr>
              <a:t>）点击“提交查询内容”。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000" b="1" dirty="0">
                <a:solidFill>
                  <a:srgbClr val="CC6600"/>
                </a:solidFill>
                <a:effectLst/>
                <a:cs typeface="Arial" pitchFamily="34" charset="0"/>
              </a:rPr>
              <a:t>4</a:t>
            </a:r>
            <a:r>
              <a:rPr lang="zh-CN" altLang="en-US" sz="2000" b="1" dirty="0">
                <a:solidFill>
                  <a:srgbClr val="CC6600"/>
                </a:solidFill>
                <a:effectLst/>
                <a:cs typeface="Arial" pitchFamily="34" charset="0"/>
              </a:rPr>
              <a:t>）点击“书刊借阅”。</a:t>
            </a:r>
            <a:br>
              <a:rPr lang="zh-CN" altLang="en-US" sz="2000" b="1" dirty="0">
                <a:solidFill>
                  <a:srgbClr val="CC6600"/>
                </a:solidFill>
                <a:effectLst/>
                <a:cs typeface="Arial" pitchFamily="34" charset="0"/>
              </a:rPr>
            </a:br>
            <a:r>
              <a:rPr lang="en-US" altLang="zh-CN" sz="2000" b="1" dirty="0">
                <a:solidFill>
                  <a:srgbClr val="CC6600"/>
                </a:solidFill>
                <a:effectLst/>
                <a:cs typeface="Arial" pitchFamily="34" charset="0"/>
              </a:rPr>
              <a:t>5</a:t>
            </a:r>
            <a:r>
              <a:rPr lang="zh-CN" altLang="en-US" sz="2000" b="1" dirty="0">
                <a:solidFill>
                  <a:srgbClr val="CC6600"/>
                </a:solidFill>
                <a:effectLst/>
                <a:cs typeface="Arial" pitchFamily="34" charset="0"/>
              </a:rPr>
              <a:t>）选中所要续借的图书，点击对话框下面的“续借图书”即可。</a:t>
            </a:r>
            <a:r>
              <a:rPr lang="zh-CN" altLang="en-US" b="1" dirty="0">
                <a:solidFill>
                  <a:srgbClr val="CC6600"/>
                </a:solidFill>
                <a:effectLst/>
                <a:cs typeface="Arial" pitchFamily="34" charset="0"/>
              </a:rPr>
              <a:t/>
            </a:r>
            <a:br>
              <a:rPr lang="zh-CN" altLang="en-US" b="1" dirty="0">
                <a:solidFill>
                  <a:srgbClr val="CC6600"/>
                </a:solidFill>
                <a:effectLst/>
                <a:cs typeface="Arial" pitchFamily="34" charset="0"/>
              </a:rPr>
            </a:br>
            <a:endParaRPr lang="zh-CN" altLang="en-US" b="1" dirty="0">
              <a:solidFill>
                <a:srgbClr val="CC6600"/>
              </a:solidFill>
              <a:effectLst/>
              <a:cs typeface="Arial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b="1" dirty="0">
                <a:solidFill>
                  <a:srgbClr val="CC6600"/>
                </a:solidFill>
                <a:effectLst/>
                <a:cs typeface="Arial" pitchFamily="34" charset="0"/>
              </a:rPr>
              <a:t>可以在书库让老师办理续借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gray">
          <a:xfrm>
            <a:off x="1908175" y="5157788"/>
            <a:ext cx="320675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注意：</a:t>
            </a:r>
            <a:b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、 图书超期不能续借。</a:t>
            </a:r>
            <a:b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、 有读者预约不能续借。</a:t>
            </a:r>
            <a:b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endParaRPr lang="zh-CN" altLang="en-U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20837" name="AutoShape 5"/>
          <p:cNvSpPr>
            <a:spLocks noChangeArrowheads="1"/>
          </p:cNvSpPr>
          <p:nvPr/>
        </p:nvSpPr>
        <p:spPr bwMode="auto">
          <a:xfrm>
            <a:off x="1042988" y="1844675"/>
            <a:ext cx="2736850" cy="576263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 latinLnBrk="1"/>
            <a:r>
              <a:rPr kumimoji="1"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Arial" pitchFamily="34" charset="0"/>
              </a:rPr>
              <a:t>如何办理续借？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1196975"/>
            <a:ext cx="6934200" cy="9144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CN" altLang="en-US" dirty="0">
                <a:solidFill>
                  <a:srgbClr val="CC6600"/>
                </a:solidFill>
              </a:rPr>
              <a:t>常见问题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gray">
          <a:xfrm>
            <a:off x="611188" y="3752850"/>
            <a:ext cx="6252033" cy="927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 </a:t>
            </a:r>
            <a:r>
              <a:rPr lang="zh-CN" altLang="en-US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如果丢失一卡通，需要立即</a:t>
            </a:r>
            <a:r>
              <a:rPr lang="zh-CN" altLang="en-US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到一卡通中心进行挂失补办。</a:t>
            </a:r>
            <a:endParaRPr lang="en-US" altLang="zh-CN" b="1" dirty="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 </a:t>
            </a:r>
            <a:r>
              <a:rPr lang="zh-CN" altLang="en-US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微信公众号：郑州铁院学生之家</a:t>
            </a:r>
            <a:endParaRPr lang="zh-CN" altLang="en-US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21860" name="AutoShape 4"/>
          <p:cNvSpPr>
            <a:spLocks noChangeArrowheads="1"/>
          </p:cNvSpPr>
          <p:nvPr/>
        </p:nvSpPr>
        <p:spPr bwMode="auto">
          <a:xfrm>
            <a:off x="755650" y="2276475"/>
            <a:ext cx="3817938" cy="576263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 latinLnBrk="1"/>
            <a:r>
              <a:rPr kumimoji="1"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Arial" pitchFamily="34" charset="0"/>
              </a:rPr>
              <a:t>一卡通丢了如何补办？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492500" y="5949950"/>
            <a:ext cx="33115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Arial" pitchFamily="34" charset="0"/>
              </a:rPr>
              <a:t>如不及时挂失后果自负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 animBg="1"/>
      <p:bldP spid="12186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765175"/>
            <a:ext cx="6934200" cy="9144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CN" altLang="en-US">
                <a:solidFill>
                  <a:srgbClr val="CC6600"/>
                </a:solidFill>
              </a:rPr>
              <a:t>常见问题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gray">
          <a:xfrm>
            <a:off x="971550" y="3213100"/>
            <a:ext cx="4273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0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假期到期的书，开学第一周还即可。</a:t>
            </a: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827088" y="2276475"/>
            <a:ext cx="4321175" cy="576263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 latinLnBrk="1"/>
            <a:r>
              <a:rPr kumimoji="1"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Arial" pitchFamily="34" charset="0"/>
              </a:rPr>
              <a:t>假期到期的图书怎么办？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652588" y="5357813"/>
            <a:ext cx="70691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8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Arial" pitchFamily="34" charset="0"/>
              </a:rPr>
              <a:t>详细的图书馆规章制度和使用指南请见书库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6" grpId="0" animBg="1"/>
      <p:bldP spid="12288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6215063"/>
            <a:ext cx="2286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032000" y="2708275"/>
            <a:ext cx="39370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49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Arial" pitchFamily="34" charset="0"/>
              </a:rPr>
              <a:t>图书馆欢迎您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28662" y="2143116"/>
            <a:ext cx="6400800" cy="17526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6600"/>
                </a:solidFill>
              </a:rPr>
              <a:t>1</a:t>
            </a:r>
            <a:r>
              <a:rPr lang="zh-CN" altLang="en-US" sz="2800" b="1" dirty="0">
                <a:solidFill>
                  <a:srgbClr val="CC6600"/>
                </a:solidFill>
              </a:rPr>
              <a:t>、图书馆作为第二课堂，是知识的海洋，也是精神的家园，她将伴随</a:t>
            </a:r>
            <a:r>
              <a:rPr lang="zh-CN" altLang="en-US" sz="2800" b="1" dirty="0" smtClean="0">
                <a:solidFill>
                  <a:srgbClr val="CC6600"/>
                </a:solidFill>
              </a:rPr>
              <a:t>同学们走过</a:t>
            </a:r>
            <a:r>
              <a:rPr lang="zh-CN" altLang="en-US" sz="2800" b="1" dirty="0">
                <a:solidFill>
                  <a:srgbClr val="CC6600"/>
                </a:solidFill>
              </a:rPr>
              <a:t>三载春秋，帮助大家长大成才！</a:t>
            </a:r>
          </a:p>
          <a:p>
            <a:pPr marL="0" indent="0" algn="ctr">
              <a:buFontTx/>
              <a:buNone/>
            </a:pPr>
            <a:endParaRPr lang="en-US" altLang="zh-CN" sz="28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28662" y="2071678"/>
            <a:ext cx="523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3600" b="1" dirty="0">
                <a:solidFill>
                  <a:srgbClr val="CC6600"/>
                </a:solidFill>
                <a:effectLst/>
                <a:latin typeface="宋体" pitchFamily="2" charset="-122"/>
              </a:rPr>
              <a:t>2</a:t>
            </a:r>
            <a:r>
              <a:rPr lang="zh-CN" altLang="en-US" sz="3600" b="1" dirty="0">
                <a:solidFill>
                  <a:srgbClr val="CC6600"/>
                </a:solidFill>
                <a:effectLst/>
                <a:latin typeface="宋体" pitchFamily="2" charset="-122"/>
              </a:rPr>
              <a:t>、 看书学习的理想场所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41438"/>
            <a:ext cx="1230312" cy="1655762"/>
          </a:xfrm>
          <a:prstGeom prst="rect">
            <a:avLst/>
          </a:prstGeom>
          <a:noFill/>
        </p:spPr>
      </p:pic>
      <p:pic>
        <p:nvPicPr>
          <p:cNvPr id="22531" name="Picture 3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341438"/>
            <a:ext cx="1144587" cy="1582737"/>
          </a:xfrm>
          <a:prstGeom prst="rect">
            <a:avLst/>
          </a:prstGeom>
          <a:noFill/>
        </p:spPr>
      </p:pic>
      <p:pic>
        <p:nvPicPr>
          <p:cNvPr id="22532" name="Picture 4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341438"/>
            <a:ext cx="1206500" cy="1511300"/>
          </a:xfrm>
          <a:prstGeom prst="rect">
            <a:avLst/>
          </a:prstGeom>
          <a:noFill/>
        </p:spPr>
      </p:pic>
      <p:pic>
        <p:nvPicPr>
          <p:cNvPr id="22533" name="Picture 5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7225" y="3068638"/>
            <a:ext cx="1276350" cy="1800225"/>
          </a:xfrm>
          <a:prstGeom prst="rect">
            <a:avLst/>
          </a:prstGeom>
          <a:noFill/>
        </p:spPr>
      </p:pic>
      <p:pic>
        <p:nvPicPr>
          <p:cNvPr id="22534" name="Picture 6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81475" y="3068638"/>
            <a:ext cx="1398588" cy="1728787"/>
          </a:xfrm>
          <a:prstGeom prst="rect">
            <a:avLst/>
          </a:prstGeom>
          <a:noFill/>
        </p:spPr>
      </p:pic>
      <p:pic>
        <p:nvPicPr>
          <p:cNvPr id="22535" name="Picture 7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7775" y="1341438"/>
            <a:ext cx="1254125" cy="1511300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27088" y="4822825"/>
            <a:ext cx="59197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3600" b="1" dirty="0">
                <a:solidFill>
                  <a:srgbClr val="CC6600"/>
                </a:solidFill>
                <a:effectLst/>
                <a:latin typeface="宋体" pitchFamily="2" charset="-122"/>
              </a:rPr>
              <a:t>3</a:t>
            </a:r>
            <a:r>
              <a:rPr lang="zh-CN" altLang="en-US" sz="3600" b="1" dirty="0">
                <a:solidFill>
                  <a:srgbClr val="CC6600"/>
                </a:solidFill>
                <a:effectLst/>
                <a:latin typeface="宋体" pitchFamily="2" charset="-122"/>
              </a:rPr>
              <a:t>、可以借阅各种各样的图书</a:t>
            </a:r>
          </a:p>
          <a:p>
            <a:endParaRPr lang="zh-CN" altLang="en-US" sz="2400" dirty="0">
              <a:solidFill>
                <a:srgbClr val="CC6600"/>
              </a:solidFill>
              <a:effectLst/>
              <a:latin typeface="宋体" pitchFamily="2" charset="-122"/>
            </a:endParaRPr>
          </a:p>
          <a:p>
            <a:endParaRPr lang="en-US" altLang="zh-CN" sz="2400" dirty="0">
              <a:solidFill>
                <a:srgbClr val="CC6600"/>
              </a:solidFill>
              <a:effectLst/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7050" y="3389313"/>
            <a:ext cx="1419225" cy="2200275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71550" y="5334000"/>
            <a:ext cx="4084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3600" b="1" dirty="0">
                <a:solidFill>
                  <a:srgbClr val="CC6600"/>
                </a:solidFill>
                <a:effectLst/>
                <a:latin typeface="宋体" pitchFamily="2" charset="-122"/>
              </a:rPr>
              <a:t>4</a:t>
            </a:r>
            <a:r>
              <a:rPr lang="zh-CN" altLang="en-US" sz="3600" b="1" dirty="0">
                <a:solidFill>
                  <a:srgbClr val="CC6600"/>
                </a:solidFill>
                <a:effectLst/>
                <a:latin typeface="宋体" pitchFamily="2" charset="-122"/>
              </a:rPr>
              <a:t>、查阅期刊、报纸</a:t>
            </a:r>
          </a:p>
        </p:txBody>
      </p:sp>
      <p:pic>
        <p:nvPicPr>
          <p:cNvPr id="24579" name="Picture 3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231900"/>
            <a:ext cx="3816350" cy="3276600"/>
          </a:xfrm>
          <a:prstGeom prst="rect">
            <a:avLst/>
          </a:prstGeom>
          <a:noFill/>
        </p:spPr>
      </p:pic>
      <p:pic>
        <p:nvPicPr>
          <p:cNvPr id="24580" name="Picture 4" descr="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727325"/>
            <a:ext cx="3816350" cy="2646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16013" y="5273675"/>
            <a:ext cx="7164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zh-CN" sz="3600" b="1" dirty="0">
                <a:solidFill>
                  <a:srgbClr val="CC6600"/>
                </a:solidFill>
                <a:effectLst/>
                <a:latin typeface="宋体" pitchFamily="2" charset="-122"/>
              </a:rPr>
              <a:t>5</a:t>
            </a:r>
            <a:r>
              <a:rPr lang="zh-CN" altLang="en-US" sz="3600" b="1" dirty="0">
                <a:solidFill>
                  <a:srgbClr val="CC6600"/>
                </a:solidFill>
                <a:effectLst/>
                <a:latin typeface="宋体" pitchFamily="2" charset="-122"/>
              </a:rPr>
              <a:t>、电子资源使用辅导、培训</a:t>
            </a:r>
          </a:p>
        </p:txBody>
      </p:sp>
      <p:pic>
        <p:nvPicPr>
          <p:cNvPr id="5" name="图片 4" descr="IMG_0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3714776" cy="2000264"/>
          </a:xfrm>
          <a:prstGeom prst="rect">
            <a:avLst/>
          </a:prstGeom>
        </p:spPr>
      </p:pic>
      <p:pic>
        <p:nvPicPr>
          <p:cNvPr id="6" name="图片 5" descr="IMG_05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14422"/>
            <a:ext cx="4071966" cy="3786214"/>
          </a:xfrm>
          <a:prstGeom prst="rect">
            <a:avLst/>
          </a:prstGeom>
        </p:spPr>
      </p:pic>
      <p:pic>
        <p:nvPicPr>
          <p:cNvPr id="7" name="图片 6" descr="IMG_0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214686"/>
            <a:ext cx="3714776" cy="1928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952</Words>
  <Application>Microsoft Office PowerPoint</Application>
  <PresentationFormat>全屏显示(4:3)</PresentationFormat>
  <Paragraphs>110</Paragraphs>
  <Slides>44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默认设计模板</vt:lpstr>
      <vt:lpstr>新生入馆教育</vt:lpstr>
      <vt:lpstr>欢迎同学们， 图书馆愿成为你们的知心朋友！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图书借阅流程</vt:lpstr>
      <vt:lpstr>借书需注意的问题</vt:lpstr>
      <vt:lpstr>中国知网的使用</vt:lpstr>
      <vt:lpstr>幻灯片 20</vt:lpstr>
      <vt:lpstr>幻灯片 21</vt:lpstr>
      <vt:lpstr>幻灯片 22</vt:lpstr>
      <vt:lpstr>幻灯片 23</vt:lpstr>
      <vt:lpstr>开始阅读</vt:lpstr>
      <vt:lpstr>其他资源参看图书馆网站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常见问题</vt:lpstr>
      <vt:lpstr>常见问题</vt:lpstr>
      <vt:lpstr>常见问题</vt:lpstr>
      <vt:lpstr>常见问题</vt:lpstr>
      <vt:lpstr>幻灯片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新生入馆教育</dc:title>
  <dc:creator>admin</dc:creator>
  <cp:lastModifiedBy>lenovo</cp:lastModifiedBy>
  <cp:revision>30</cp:revision>
  <dcterms:created xsi:type="dcterms:W3CDTF">2016-09-08T21:58:01Z</dcterms:created>
  <dcterms:modified xsi:type="dcterms:W3CDTF">2016-09-29T08:01:42Z</dcterms:modified>
</cp:coreProperties>
</file>