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7" r:id="rId3"/>
  </p:sldMasterIdLst>
  <p:notesMasterIdLst>
    <p:notesMasterId r:id="rId7"/>
  </p:notesMasterIdLst>
  <p:sldIdLst>
    <p:sldId id="256" r:id="rId4"/>
    <p:sldId id="369" r:id="rId5"/>
    <p:sldId id="386" r:id="rId6"/>
    <p:sldId id="433" r:id="rId8"/>
    <p:sldId id="435" r:id="rId9"/>
    <p:sldId id="436" r:id="rId10"/>
    <p:sldId id="437" r:id="rId11"/>
    <p:sldId id="434" r:id="rId12"/>
    <p:sldId id="387" r:id="rId13"/>
    <p:sldId id="391" r:id="rId14"/>
    <p:sldId id="314" r:id="rId15"/>
    <p:sldId id="257" r:id="rId16"/>
    <p:sldId id="393" r:id="rId17"/>
    <p:sldId id="392" r:id="rId18"/>
    <p:sldId id="407" r:id="rId19"/>
    <p:sldId id="419" r:id="rId20"/>
    <p:sldId id="409" r:id="rId21"/>
    <p:sldId id="410" r:id="rId22"/>
    <p:sldId id="412" r:id="rId23"/>
    <p:sldId id="413" r:id="rId24"/>
    <p:sldId id="420" r:id="rId25"/>
    <p:sldId id="415" r:id="rId26"/>
    <p:sldId id="421" r:id="rId27"/>
    <p:sldId id="371" r:id="rId28"/>
    <p:sldId id="408" r:id="rId29"/>
    <p:sldId id="418" r:id="rId30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 YB" initials="NY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278F85"/>
    <a:srgbClr val="278E85"/>
    <a:srgbClr val="279384"/>
    <a:srgbClr val="D4E7E7"/>
    <a:srgbClr val="269985"/>
    <a:srgbClr val="DBDBDB"/>
    <a:srgbClr val="3C3CFF"/>
    <a:srgbClr val="0000FF"/>
    <a:srgbClr val="DCDC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37" autoAdjust="0"/>
    <p:restoredTop sz="94660"/>
  </p:normalViewPr>
  <p:slideViewPr>
    <p:cSldViewPr snapToGrid="0">
      <p:cViewPr>
        <p:scale>
          <a:sx n="70" d="100"/>
          <a:sy n="70" d="100"/>
        </p:scale>
        <p:origin x="456" y="272"/>
      </p:cViewPr>
      <p:guideLst>
        <p:guide orient="horz" pos="2112"/>
        <p:guide pos="3818"/>
        <p:guide pos="31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5" Type="http://schemas.openxmlformats.org/officeDocument/2006/relationships/tags" Target="tags/tag27.xml"/><Relationship Id="rId34" Type="http://schemas.openxmlformats.org/officeDocument/2006/relationships/commentAuthors" Target="commentAuthors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261F5-9FE7-43B7-85EF-4AB4EE9C1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3D2DF-8B1E-4971-815F-C682834397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261F5-9FE7-43B7-85EF-4AB4EE9C1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3D2DF-8B1E-4971-815F-C682834397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261F5-9FE7-43B7-85EF-4AB4EE9C1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3D2DF-8B1E-4971-815F-C682834397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261F5-9FE7-43B7-85EF-4AB4EE9C1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3D2DF-8B1E-4971-815F-C682834397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261F5-9FE7-43B7-85EF-4AB4EE9C1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3D2DF-8B1E-4971-815F-C682834397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261F5-9FE7-43B7-85EF-4AB4EE9C1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3D2DF-8B1E-4971-815F-C682834397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261F5-9FE7-43B7-85EF-4AB4EE9C1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3D2DF-8B1E-4971-815F-C682834397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261F5-9FE7-43B7-85EF-4AB4EE9C1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3D2DF-8B1E-4971-815F-C682834397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261F5-9FE7-43B7-85EF-4AB4EE9C1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3D2DF-8B1E-4971-815F-C682834397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261F5-9FE7-43B7-85EF-4AB4EE9C1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3D2DF-8B1E-4971-815F-C682834397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261F5-9FE7-43B7-85EF-4AB4EE9C1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3D2DF-8B1E-4971-815F-C682834397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261F5-9FE7-43B7-85EF-4AB4EE9C1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3D2DF-8B1E-4971-815F-C682834397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261F5-9FE7-43B7-85EF-4AB4EE9C1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3D2DF-8B1E-4971-815F-C682834397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261F5-9FE7-43B7-85EF-4AB4EE9C1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3D2DF-8B1E-4971-815F-C682834397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261F5-9FE7-43B7-85EF-4AB4EE9C1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3D2DF-8B1E-4971-815F-C682834397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261F5-9FE7-43B7-85EF-4AB4EE9C1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3D2DF-8B1E-4971-815F-C682834397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261F5-9FE7-43B7-85EF-4AB4EE9C1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3D2DF-8B1E-4971-815F-C682834397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261F5-9FE7-43B7-85EF-4AB4EE9C1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3D2DF-8B1E-4971-815F-C682834397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261F5-9FE7-43B7-85EF-4AB4EE9C1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3D2DF-8B1E-4971-815F-C682834397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261F5-9FE7-43B7-85EF-4AB4EE9C1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3D2DF-8B1E-4971-815F-C682834397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261F5-9FE7-43B7-85EF-4AB4EE9C1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3D2DF-8B1E-4971-815F-C682834397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D261F5-9FE7-43B7-85EF-4AB4EE9C1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3D2DF-8B1E-4971-815F-C682834397E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D261F5-9FE7-43B7-85EF-4AB4EE9C1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3D2DF-8B1E-4971-815F-C682834397E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tags" Target="../tags/tag2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svg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microsoft.com/office/2007/relationships/hdphoto" Target="../media/image13.wdp"/><Relationship Id="rId1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tags" Target="../tags/tag26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tiff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tiff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microsoft.com/office/2007/relationships/hdphoto" Target="../media/image19.wdp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tiff"/><Relationship Id="rId1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9.png"/><Relationship Id="rId2" Type="http://schemas.openxmlformats.org/officeDocument/2006/relationships/tags" Target="../tags/tag2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9.png"/><Relationship Id="rId2" Type="http://schemas.openxmlformats.org/officeDocument/2006/relationships/tags" Target="../tags/tag2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9.png"/><Relationship Id="rId2" Type="http://schemas.openxmlformats.org/officeDocument/2006/relationships/tags" Target="../tags/tag23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9.png"/><Relationship Id="rId2" Type="http://schemas.openxmlformats.org/officeDocument/2006/relationships/tags" Target="../tags/tag24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302569" y="2866707"/>
            <a:ext cx="3587931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100">
                <a:solidFill>
                  <a:schemeClr val="tx1">
                    <a:lumMod val="65000"/>
                    <a:lumOff val="3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2800" dirty="0"/>
              <a:t>信号平面布置图识读（上）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583797" y="3013983"/>
            <a:ext cx="3383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914400"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信号机的设置及命名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96035" y="2625090"/>
            <a:ext cx="9425940" cy="3834765"/>
          </a:xfrm>
          <a:prstGeom prst="rect">
            <a:avLst/>
          </a:prstGeom>
          <a:solidFill>
            <a:schemeClr val="bg1"/>
          </a:solidFill>
          <a:ln w="28575">
            <a:solidFill>
              <a:srgbClr val="2699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/>
          <p:cNvSpPr/>
          <p:nvPr/>
        </p:nvSpPr>
        <p:spPr>
          <a:xfrm>
            <a:off x="1296035" y="662605"/>
            <a:ext cx="3506470" cy="410845"/>
          </a:xfrm>
          <a:prstGeom prst="roundRect">
            <a:avLst>
              <a:gd name="adj" fmla="val 36667"/>
            </a:avLst>
          </a:prstGeom>
          <a:gradFill>
            <a:gsLst>
              <a:gs pos="0">
                <a:srgbClr val="26A886"/>
              </a:gs>
              <a:gs pos="100000">
                <a:srgbClr val="28808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67521" y="370093"/>
            <a:ext cx="3434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3200" dirty="0">
                <a:solidFill>
                  <a:prstClr val="black">
                    <a:lumMod val="65000"/>
                    <a:lumOff val="35000"/>
                  </a:prst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设置信号机的目的</a:t>
            </a:r>
            <a:endParaRPr lang="zh-CN" altLang="en-US" sz="3200" dirty="0">
              <a:solidFill>
                <a:prstClr val="black">
                  <a:lumMod val="65000"/>
                  <a:lumOff val="35000"/>
                </a:prstClr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34720" y="1490345"/>
            <a:ext cx="10473055" cy="9772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dirty="0"/>
              <a:t> （1）按计划指挥列车或调车作业。</a:t>
            </a:r>
            <a:r>
              <a:rPr lang="zh-CN" altLang="en-US" sz="2000" dirty="0">
                <a:solidFill>
                  <a:srgbClr val="269985"/>
                </a:solidFill>
              </a:rPr>
              <a:t>（信号每开放一次仅对一次作业有效）</a:t>
            </a:r>
            <a:endParaRPr lang="zh-CN" altLang="en-US" sz="2000" dirty="0">
              <a:solidFill>
                <a:srgbClr val="269985"/>
              </a:solidFill>
            </a:endParaRPr>
          </a:p>
          <a:p>
            <a:pPr algn="l">
              <a:lnSpc>
                <a:spcPct val="120000"/>
              </a:lnSpc>
            </a:pPr>
            <a:r>
              <a:rPr lang="zh-CN" altLang="en-US" dirty="0"/>
              <a:t> （2）提供行车安全信息。</a:t>
            </a:r>
            <a:r>
              <a:rPr lang="zh-CN" altLang="en-US" sz="2000" dirty="0">
                <a:solidFill>
                  <a:srgbClr val="269985"/>
                </a:solidFill>
                <a:sym typeface="+mn-ea"/>
              </a:rPr>
              <a:t>（在进路的入口处设置信号机对进路进行防护）</a:t>
            </a:r>
            <a:endParaRPr lang="zh-CN" altLang="en-US" sz="2000" dirty="0">
              <a:solidFill>
                <a:srgbClr val="269985"/>
              </a:solidFill>
            </a:endParaRPr>
          </a:p>
        </p:txBody>
      </p:sp>
      <p:pic>
        <p:nvPicPr>
          <p:cNvPr id="52" name="图片 7169" descr="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CCCC">
                  <a:alpha val="100000"/>
                </a:srgbClr>
              </a:clrFrom>
              <a:clrTo>
                <a:srgbClr val="FFCCCC">
                  <a:alpha val="100000"/>
                  <a:alpha val="0"/>
                </a:srgbClr>
              </a:clrTo>
            </a:clrChange>
          </a:blip>
          <a:srcRect t="21508" r="49239" b="36666"/>
          <a:stretch>
            <a:fillRect/>
          </a:stretch>
        </p:blipFill>
        <p:spPr>
          <a:xfrm>
            <a:off x="1660525" y="2258695"/>
            <a:ext cx="8682990" cy="41852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1714416" y="3713397"/>
            <a:ext cx="400110" cy="891221"/>
          </a:xfrm>
          <a:prstGeom prst="rect">
            <a:avLst/>
          </a:prstGeom>
          <a:solidFill>
            <a:schemeClr val="bg1"/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东郊方面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658305" y="4813780"/>
            <a:ext cx="492443" cy="1118902"/>
          </a:xfrm>
          <a:prstGeom prst="rect">
            <a:avLst/>
          </a:prstGeom>
          <a:solidFill>
            <a:schemeClr val="bg1"/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北京方面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等腰三角形 57"/>
          <p:cNvSpPr/>
          <p:nvPr/>
        </p:nvSpPr>
        <p:spPr>
          <a:xfrm rot="5400000">
            <a:off x="2327140" y="4899154"/>
            <a:ext cx="309011" cy="276723"/>
          </a:xfrm>
          <a:prstGeom prst="triangl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等腰三角形 58"/>
          <p:cNvSpPr/>
          <p:nvPr/>
        </p:nvSpPr>
        <p:spPr>
          <a:xfrm rot="16380000">
            <a:off x="2610782" y="4906880"/>
            <a:ext cx="309011" cy="276723"/>
          </a:xfrm>
          <a:prstGeom prst="triangle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等腰三角形 60"/>
          <p:cNvSpPr/>
          <p:nvPr/>
        </p:nvSpPr>
        <p:spPr>
          <a:xfrm rot="5400000">
            <a:off x="2289956" y="5639815"/>
            <a:ext cx="309011" cy="276723"/>
          </a:xfrm>
          <a:prstGeom prst="triangle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等腰三角形 61"/>
          <p:cNvSpPr/>
          <p:nvPr/>
        </p:nvSpPr>
        <p:spPr>
          <a:xfrm rot="16020000">
            <a:off x="2605593" y="5632090"/>
            <a:ext cx="309011" cy="276723"/>
          </a:xfrm>
          <a:prstGeom prst="triangl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5400000">
            <a:off x="2327140" y="4158109"/>
            <a:ext cx="309011" cy="276723"/>
          </a:xfrm>
          <a:prstGeom prst="triangl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6020000">
            <a:off x="2605593" y="4151270"/>
            <a:ext cx="309011" cy="276723"/>
          </a:xfrm>
          <a:prstGeom prst="triangl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/>
        </p:nvSpPr>
        <p:spPr>
          <a:xfrm>
            <a:off x="1466469" y="604409"/>
            <a:ext cx="2803525" cy="410845"/>
          </a:xfrm>
          <a:prstGeom prst="roundRect">
            <a:avLst>
              <a:gd name="adj" fmla="val 36667"/>
            </a:avLst>
          </a:prstGeom>
          <a:gradFill>
            <a:gsLst>
              <a:gs pos="0">
                <a:srgbClr val="26A886"/>
              </a:gs>
              <a:gs pos="100000">
                <a:srgbClr val="28808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537955" y="311897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914400"/>
            <a:r>
              <a:rPr lang="zh-CN" altLang="en-US" sz="3200" dirty="0">
                <a:solidFill>
                  <a:prstClr val="black">
                    <a:lumMod val="65000"/>
                    <a:lumOff val="35000"/>
                  </a:prst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信号机的分类</a:t>
            </a:r>
            <a:endParaRPr lang="zh-CN" altLang="en-US" sz="3200" dirty="0">
              <a:solidFill>
                <a:prstClr val="black">
                  <a:lumMod val="65000"/>
                  <a:lumOff val="35000"/>
                </a:prstClr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6149" name="圆角矩形标注 7173"/>
          <p:cNvSpPr/>
          <p:nvPr/>
        </p:nvSpPr>
        <p:spPr>
          <a:xfrm>
            <a:off x="3002915" y="4213225"/>
            <a:ext cx="2803525" cy="739775"/>
          </a:xfrm>
          <a:prstGeom prst="wedgeRoundRectCallout">
            <a:avLst>
              <a:gd name="adj1" fmla="val -14896"/>
              <a:gd name="adj2" fmla="val -47107"/>
              <a:gd name="adj3" fmla="val 16667"/>
            </a:avLst>
          </a:prstGeom>
          <a:solidFill>
            <a:srgbClr val="D4E7E7"/>
          </a:solidFill>
          <a:ln w="9525" cap="flat" cmpd="sng">
            <a:solidFill>
              <a:srgbClr val="D4E7E7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171" tIns="46991" rIns="90171" bIns="46991" anchor="ctr" anchorCtr="0"/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调车信号机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charset="0"/>
                <a:ea typeface="时尚中黑简体" panose="0101010401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charset="0"/>
                <a:ea typeface="时尚中黑简体" panose="01010104010101010101" pitchFamily="2" charset="-122"/>
                <a:cs typeface="Times New Roman" panose="02020603050405020304" charset="0"/>
              </a:rPr>
              <a:t>D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charset="0"/>
                <a:ea typeface="时尚中黑简体" panose="01010104010101010101" pitchFamily="2" charset="-122"/>
                <a:cs typeface="Times New Roman" panose="02020603050405020304" charset="0"/>
              </a:rPr>
              <a:t>）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charset="0"/>
              <a:ea typeface="时尚中黑简体" panose="01010104010101010101" pitchFamily="2" charset="-122"/>
              <a:cs typeface="Times New Roman" panose="02020603050405020304" charset="0"/>
            </a:endParaRPr>
          </a:p>
        </p:txBody>
      </p:sp>
      <p:sp>
        <p:nvSpPr>
          <p:cNvPr id="3" name="圆角矩形标注 7173"/>
          <p:cNvSpPr/>
          <p:nvPr/>
        </p:nvSpPr>
        <p:spPr>
          <a:xfrm>
            <a:off x="3002915" y="1600200"/>
            <a:ext cx="2803525" cy="739775"/>
          </a:xfrm>
          <a:prstGeom prst="wedgeRoundRectCallout">
            <a:avLst>
              <a:gd name="adj1" fmla="val -14896"/>
              <a:gd name="adj2" fmla="val -47107"/>
              <a:gd name="adj3" fmla="val 16667"/>
            </a:avLst>
          </a:prstGeom>
          <a:solidFill>
            <a:schemeClr val="bg1">
              <a:lumMod val="85000"/>
            </a:schemeClr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171" tIns="46991" rIns="90171" bIns="46991" anchor="ctr" anchorCtr="0"/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列车信号机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charset="0"/>
                <a:ea typeface="时尚中黑简体" panose="0101010401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charset="0"/>
                <a:ea typeface="时尚中黑简体" panose="01010104010101010101" pitchFamily="2" charset="-122"/>
                <a:cs typeface="Times New Roman" panose="02020603050405020304" charset="0"/>
              </a:rPr>
              <a:t>X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charset="0"/>
                <a:ea typeface="时尚中黑简体" panose="01010104010101010101" pitchFamily="2" charset="-122"/>
                <a:cs typeface="Times New Roman" panose="02020603050405020304" charset="0"/>
              </a:rPr>
              <a:t>，</a:t>
            </a:r>
            <a:r>
              <a:rPr lang="en-US" altLang="zh-CN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charset="0"/>
                <a:ea typeface="时尚中黑简体" panose="01010104010101010101" pitchFamily="2" charset="-122"/>
                <a:cs typeface="Times New Roman" panose="02020603050405020304" charset="0"/>
              </a:rPr>
              <a:t>S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charset="0"/>
                <a:ea typeface="时尚中黑简体" panose="01010104010101010101" pitchFamily="2" charset="-122"/>
                <a:cs typeface="Times New Roman" panose="02020603050405020304" charset="0"/>
              </a:rPr>
              <a:t>）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charset="0"/>
              <a:ea typeface="时尚中黑简体" panose="01010104010101010101" pitchFamily="2" charset="-122"/>
              <a:cs typeface="Times New Roman" panose="02020603050405020304" charset="0"/>
            </a:endParaRPr>
          </a:p>
        </p:txBody>
      </p:sp>
      <p:sp>
        <p:nvSpPr>
          <p:cNvPr id="5" name="圆角矩形标注 7173"/>
          <p:cNvSpPr/>
          <p:nvPr/>
        </p:nvSpPr>
        <p:spPr>
          <a:xfrm>
            <a:off x="970915" y="3053715"/>
            <a:ext cx="1517015" cy="739775"/>
          </a:xfrm>
          <a:prstGeom prst="wedgeRoundRectCallout">
            <a:avLst>
              <a:gd name="adj1" fmla="val -14896"/>
              <a:gd name="adj2" fmla="val -47107"/>
              <a:gd name="adj3" fmla="val 16667"/>
            </a:avLst>
          </a:prstGeom>
          <a:solidFill>
            <a:srgbClr val="279384"/>
          </a:solidFill>
          <a:ln w="9525" cap="flat" cmpd="sng">
            <a:solidFill>
              <a:srgbClr val="D4E7E7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1" tIns="46991" rIns="90171" bIns="46991" anchor="ctr" anchorCtr="0"/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按性质分</a:t>
            </a:r>
            <a:endParaRPr lang="zh-CN" altLang="en-US" sz="2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Times New Roman" panose="02020603050405020304" charset="0"/>
            </a:endParaRPr>
          </a:p>
        </p:txBody>
      </p:sp>
      <p:sp>
        <p:nvSpPr>
          <p:cNvPr id="6" name="圆角矩形标注 7173"/>
          <p:cNvSpPr/>
          <p:nvPr/>
        </p:nvSpPr>
        <p:spPr>
          <a:xfrm>
            <a:off x="6376670" y="1210310"/>
            <a:ext cx="3314064" cy="570230"/>
          </a:xfrm>
          <a:prstGeom prst="wedgeRoundRectCallout">
            <a:avLst>
              <a:gd name="adj1" fmla="val -14896"/>
              <a:gd name="adj2" fmla="val -47107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chemeClr val="bg1">
                <a:lumMod val="50000"/>
              </a:schemeClr>
            </a:solidFill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171" tIns="46991" rIns="90171" bIns="46991" anchor="ctr" anchorCtr="0"/>
          <a:lstStyle/>
          <a:p>
            <a:pPr algn="l">
              <a:buClrTx/>
              <a:buSzTx/>
              <a:buNone/>
            </a:pPr>
            <a:r>
              <a:rPr lang="zh-CN" altLang="en-US" sz="220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sym typeface="+mn-ea"/>
              </a:rPr>
              <a:t>进站信号机：</a:t>
            </a:r>
            <a:r>
              <a:rPr lang="zh-CN" altLang="en-US" sz="220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anose="02020603050405020304" charset="0"/>
                <a:ea typeface="时尚中黑简体" panose="01010104010101010101" pitchFamily="2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en-US" sz="2200" baseline="-2500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anose="02020603050405020304" charset="0"/>
                <a:ea typeface="时尚中黑简体" panose="01010104010101010101" pitchFamily="2" charset="-122"/>
                <a:cs typeface="Times New Roman" panose="02020603050405020304" charset="0"/>
                <a:sym typeface="+mn-ea"/>
              </a:rPr>
              <a:t>D</a:t>
            </a:r>
            <a:r>
              <a:rPr lang="zh-CN" altLang="en-US" sz="220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sym typeface="+mn-ea"/>
              </a:rPr>
              <a:t>,</a:t>
            </a:r>
            <a:r>
              <a:rPr lang="zh-CN" altLang="en-US" sz="220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anose="02020603050405020304" charset="0"/>
                <a:ea typeface="时尚中黑简体" panose="01010104010101010101" pitchFamily="2" charset="-122"/>
                <a:cs typeface="Times New Roman" panose="02020603050405020304" charset="0"/>
                <a:sym typeface="+mn-ea"/>
              </a:rPr>
              <a:t> X</a:t>
            </a:r>
            <a:r>
              <a:rPr lang="zh-CN" altLang="en-US" sz="220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sym typeface="+mn-ea"/>
              </a:rPr>
              <a:t>等</a:t>
            </a:r>
            <a:endParaRPr lang="zh-CN" altLang="en-US" sz="2200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charset="0"/>
              <a:ea typeface="时尚中黑简体" panose="01010104010101010101" pitchFamily="2" charset="-122"/>
              <a:cs typeface="Times New Roman" panose="0202060305040502030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376670" y="2197735"/>
            <a:ext cx="3314065" cy="570230"/>
            <a:chOff x="11080" y="4359"/>
            <a:chExt cx="5219" cy="89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圆角矩形标注 7173"/>
            <p:cNvSpPr/>
            <p:nvPr/>
          </p:nvSpPr>
          <p:spPr>
            <a:xfrm>
              <a:off x="11080" y="4359"/>
              <a:ext cx="5219" cy="898"/>
            </a:xfrm>
            <a:prstGeom prst="wedgeRoundRectCallout">
              <a:avLst>
                <a:gd name="adj1" fmla="val -14896"/>
                <a:gd name="adj2" fmla="val -47107"/>
                <a:gd name="adj3" fmla="val 16667"/>
              </a:avLst>
            </a:prstGeom>
            <a:grpFill/>
            <a:ln w="28575" cap="flat" cmpd="sng">
              <a:solidFill>
                <a:schemeClr val="bg1">
                  <a:lumMod val="50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lIns="90171" tIns="46991" rIns="90171" bIns="46991" anchor="ctr" anchorCtr="0"/>
            <a:lstStyle/>
            <a:p>
              <a:pPr algn="l">
                <a:buClrTx/>
                <a:buSzTx/>
                <a:buNone/>
              </a:pPr>
              <a:r>
                <a:rPr lang="en-US" altLang="zh-CN" sz="220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sym typeface="+mn-ea"/>
                </a:rPr>
                <a:t>   </a:t>
              </a:r>
              <a:r>
                <a:rPr lang="zh-CN" altLang="en-US" sz="220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sym typeface="+mn-ea"/>
                </a:rPr>
                <a:t>出站信号机：</a:t>
              </a:r>
              <a:r>
                <a:rPr lang="en-US" altLang="zh-CN" sz="2200" b="1" dirty="0">
                  <a:latin typeface="Arial" panose="020B0604020202020204" pitchFamily="34" charset="0"/>
                  <a:ea typeface="宋体" panose="02010600030101010101" pitchFamily="2" charset="-122"/>
                  <a:sym typeface="+mn-ea"/>
                </a:rPr>
                <a:t>S</a:t>
              </a:r>
              <a:endParaRPr lang="zh-CN" altLang="en-US" sz="22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charset="0"/>
                <a:ea typeface="时尚中黑简体" panose="0101010401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7180" name="文本框 3"/>
            <p:cNvSpPr txBox="1"/>
            <p:nvPr/>
          </p:nvSpPr>
          <p:spPr>
            <a:xfrm>
              <a:off x="14715" y="4581"/>
              <a:ext cx="444" cy="58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t" anchorCtr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Arial" panose="020B0604020202020204" pitchFamily="34" charset="0"/>
                  <a:ea typeface="微软雅黑" panose="020B0503020204020204" pitchFamily="34" charset="-122"/>
                </a:rPr>
                <a:t>Ι</a:t>
              </a:r>
              <a:r>
                <a:rPr lang="en-US" altLang="zh-CN" sz="1400" dirty="0">
                  <a:latin typeface="Arial" panose="020B0604020202020204" pitchFamily="34" charset="0"/>
                  <a:ea typeface="微软雅黑" panose="020B0503020204020204" pitchFamily="34" charset="-122"/>
                </a:rPr>
                <a:t>I</a:t>
              </a:r>
              <a:endPara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左大括号 12"/>
          <p:cNvSpPr/>
          <p:nvPr/>
        </p:nvSpPr>
        <p:spPr>
          <a:xfrm>
            <a:off x="2703830" y="2040890"/>
            <a:ext cx="264795" cy="2635250"/>
          </a:xfrm>
          <a:prstGeom prst="leftBrace">
            <a:avLst/>
          </a:prstGeom>
          <a:ln w="38100">
            <a:solidFill>
              <a:srgbClr val="2793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左大括号 13"/>
          <p:cNvSpPr/>
          <p:nvPr/>
        </p:nvSpPr>
        <p:spPr>
          <a:xfrm>
            <a:off x="5992495" y="1330960"/>
            <a:ext cx="212725" cy="1277620"/>
          </a:xfrm>
          <a:prstGeom prst="leftBrace">
            <a:avLst>
              <a:gd name="adj1" fmla="val 8333"/>
              <a:gd name="adj2" fmla="val 47977"/>
            </a:avLst>
          </a:prstGeom>
          <a:ln w="38100">
            <a:solidFill>
              <a:srgbClr val="2793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左大括号 14"/>
          <p:cNvSpPr/>
          <p:nvPr/>
        </p:nvSpPr>
        <p:spPr>
          <a:xfrm>
            <a:off x="6009005" y="3258820"/>
            <a:ext cx="212725" cy="2896235"/>
          </a:xfrm>
          <a:prstGeom prst="leftBrace">
            <a:avLst>
              <a:gd name="adj1" fmla="val 8333"/>
              <a:gd name="adj2" fmla="val 47977"/>
            </a:avLst>
          </a:prstGeom>
          <a:ln w="38100">
            <a:solidFill>
              <a:srgbClr val="2793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标注 7173"/>
          <p:cNvSpPr/>
          <p:nvPr/>
        </p:nvSpPr>
        <p:spPr>
          <a:xfrm>
            <a:off x="6376670" y="3068955"/>
            <a:ext cx="3314064" cy="570230"/>
          </a:xfrm>
          <a:prstGeom prst="wedgeRoundRectCallout">
            <a:avLst>
              <a:gd name="adj1" fmla="val -14896"/>
              <a:gd name="adj2" fmla="val -47107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278F85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171" tIns="46991" rIns="90171" bIns="46991" anchor="ctr" anchorCtr="0"/>
          <a:lstStyle/>
          <a:p>
            <a:pPr algn="l">
              <a:buClrTx/>
              <a:buSzTx/>
              <a:buNone/>
            </a:pPr>
            <a:r>
              <a:rPr lang="en-US" altLang="zh-CN" sz="220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sym typeface="+mn-ea"/>
              </a:rPr>
              <a:t>  </a:t>
            </a:r>
            <a:r>
              <a:rPr lang="zh-CN" altLang="en-US" sz="220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sym typeface="+mn-ea"/>
              </a:rPr>
              <a:t>尽头信号机：如</a:t>
            </a:r>
            <a:r>
              <a:rPr lang="zh-CN" altLang="en-US" sz="220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anose="02020603050405020304" charset="0"/>
                <a:ea typeface="时尚中黑简体" panose="01010104010101010101" pitchFamily="2" charset="-122"/>
                <a:cs typeface="Times New Roman" panose="02020603050405020304" charset="0"/>
                <a:sym typeface="+mn-ea"/>
              </a:rPr>
              <a:t>D18</a:t>
            </a:r>
            <a:endParaRPr lang="zh-CN" altLang="en-US" sz="2200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charset="0"/>
              <a:ea typeface="时尚中黑简体" panose="01010104010101010101" pitchFamily="2" charset="-122"/>
              <a:cs typeface="Times New Roman" panose="02020603050405020304" charset="0"/>
            </a:endParaRPr>
          </a:p>
        </p:txBody>
      </p:sp>
      <p:sp>
        <p:nvSpPr>
          <p:cNvPr id="22" name="圆角矩形标注 7173"/>
          <p:cNvSpPr/>
          <p:nvPr/>
        </p:nvSpPr>
        <p:spPr>
          <a:xfrm>
            <a:off x="6376670" y="3762693"/>
            <a:ext cx="3316604" cy="570230"/>
          </a:xfrm>
          <a:prstGeom prst="wedgeRoundRectCallout">
            <a:avLst>
              <a:gd name="adj1" fmla="val -14896"/>
              <a:gd name="adj2" fmla="val -47107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278F85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171" tIns="46991" rIns="90171" bIns="46991" anchor="ctr" anchorCtr="0"/>
          <a:lstStyle/>
          <a:p>
            <a:pPr algn="l">
              <a:buClrTx/>
              <a:buSzTx/>
              <a:buNone/>
            </a:pPr>
            <a:r>
              <a:rPr lang="zh-CN" altLang="en-US" sz="220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sym typeface="+mn-ea"/>
              </a:rPr>
              <a:t>差置信号机：</a:t>
            </a:r>
            <a:r>
              <a:rPr lang="zh-CN" altLang="en-US" sz="220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anose="02020603050405020304" charset="0"/>
                <a:ea typeface="时尚中黑简体" panose="01010104010101010101" pitchFamily="2" charset="-122"/>
                <a:cs typeface="Times New Roman" panose="02020603050405020304" charset="0"/>
                <a:sym typeface="+mn-ea"/>
              </a:rPr>
              <a:t>D5</a:t>
            </a:r>
            <a:r>
              <a:rPr lang="zh-CN" altLang="en-US" sz="220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sym typeface="+mn-ea"/>
              </a:rPr>
              <a:t>和</a:t>
            </a:r>
            <a:r>
              <a:rPr lang="zh-CN" altLang="en-US" sz="220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anose="02020603050405020304" charset="0"/>
                <a:ea typeface="时尚中黑简体" panose="01010104010101010101" pitchFamily="2" charset="-122"/>
                <a:cs typeface="Times New Roman" panose="02020603050405020304" charset="0"/>
                <a:sym typeface="+mn-ea"/>
              </a:rPr>
              <a:t>D15</a:t>
            </a:r>
            <a:endParaRPr lang="zh-CN" altLang="en-US" sz="220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Times New Roman" panose="02020603050405020304" charset="0"/>
              <a:ea typeface="时尚中黑简体" panose="01010104010101010101" pitchFamily="2" charset="-122"/>
              <a:cs typeface="Times New Roman" panose="02020603050405020304" charset="0"/>
            </a:endParaRPr>
          </a:p>
        </p:txBody>
      </p:sp>
      <p:sp>
        <p:nvSpPr>
          <p:cNvPr id="25" name="圆角矩形标注 7173"/>
          <p:cNvSpPr/>
          <p:nvPr/>
        </p:nvSpPr>
        <p:spPr>
          <a:xfrm>
            <a:off x="6376670" y="4456431"/>
            <a:ext cx="3316605" cy="570230"/>
          </a:xfrm>
          <a:prstGeom prst="wedgeRoundRectCallout">
            <a:avLst>
              <a:gd name="adj1" fmla="val -14896"/>
              <a:gd name="adj2" fmla="val -47107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278F85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171" tIns="46991" rIns="90171" bIns="46991" anchor="ctr" anchorCtr="0"/>
          <a:lstStyle/>
          <a:p>
            <a:pPr algn="l">
              <a:buClrTx/>
              <a:buSzTx/>
              <a:buNone/>
            </a:pPr>
            <a:r>
              <a:rPr lang="zh-CN" altLang="en-US" sz="220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sym typeface="+mn-ea"/>
              </a:rPr>
              <a:t>并置信号机：</a:t>
            </a:r>
            <a:r>
              <a:rPr lang="zh-CN" altLang="en-US" sz="220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anose="02020603050405020304" charset="0"/>
                <a:ea typeface="时尚中黑简体" panose="01010104010101010101" pitchFamily="2" charset="-122"/>
                <a:cs typeface="Times New Roman" panose="02020603050405020304" charset="0"/>
                <a:sym typeface="+mn-ea"/>
              </a:rPr>
              <a:t>D7</a:t>
            </a:r>
            <a:r>
              <a:rPr lang="zh-CN" altLang="en-US" sz="220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sym typeface="+mn-ea"/>
              </a:rPr>
              <a:t>和</a:t>
            </a:r>
            <a:r>
              <a:rPr lang="zh-CN" altLang="en-US" sz="220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anose="02020603050405020304" charset="0"/>
                <a:ea typeface="时尚中黑简体" panose="01010104010101010101" pitchFamily="2" charset="-122"/>
                <a:cs typeface="Times New Roman" panose="02020603050405020304" charset="0"/>
                <a:sym typeface="+mn-ea"/>
              </a:rPr>
              <a:t>D9</a:t>
            </a:r>
            <a:endParaRPr lang="zh-CN" altLang="en-US" sz="220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Times New Roman" panose="02020603050405020304" charset="0"/>
              <a:ea typeface="时尚中黑简体" panose="01010104010101010101" pitchFamily="2" charset="-122"/>
              <a:cs typeface="Times New Roman" panose="02020603050405020304" charset="0"/>
            </a:endParaRPr>
          </a:p>
        </p:txBody>
      </p:sp>
      <p:sp>
        <p:nvSpPr>
          <p:cNvPr id="28" name="圆角矩形标注 7173"/>
          <p:cNvSpPr/>
          <p:nvPr/>
        </p:nvSpPr>
        <p:spPr>
          <a:xfrm>
            <a:off x="6376670" y="5150169"/>
            <a:ext cx="3314064" cy="570230"/>
          </a:xfrm>
          <a:prstGeom prst="wedgeRoundRectCallout">
            <a:avLst>
              <a:gd name="adj1" fmla="val -14896"/>
              <a:gd name="adj2" fmla="val -47107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278F85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171" tIns="46991" rIns="90171" bIns="46991" anchor="ctr" anchorCtr="0"/>
          <a:lstStyle/>
          <a:p>
            <a:pPr algn="l">
              <a:buClrTx/>
              <a:buSzTx/>
              <a:buNone/>
            </a:pPr>
            <a:r>
              <a:rPr lang="zh-CN" altLang="en-US" sz="220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sym typeface="+mn-ea"/>
              </a:rPr>
              <a:t>单置信号机：</a:t>
            </a:r>
            <a:r>
              <a:rPr lang="zh-CN" altLang="en-US" sz="220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anose="02020603050405020304" charset="0"/>
                <a:ea typeface="时尚中黑简体" panose="01010104010101010101" pitchFamily="2" charset="-122"/>
                <a:cs typeface="Times New Roman" panose="02020603050405020304" charset="0"/>
                <a:sym typeface="+mn-ea"/>
              </a:rPr>
              <a:t>D11</a:t>
            </a:r>
            <a:r>
              <a:rPr lang="zh-CN" altLang="en-US" sz="220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sym typeface="+mn-ea"/>
              </a:rPr>
              <a:t>和</a:t>
            </a:r>
            <a:r>
              <a:rPr lang="zh-CN" altLang="en-US" sz="220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anose="02020603050405020304" charset="0"/>
                <a:ea typeface="时尚中黑简体" panose="01010104010101010101" pitchFamily="2" charset="-122"/>
                <a:cs typeface="Times New Roman" panose="02020603050405020304" charset="0"/>
                <a:sym typeface="+mn-ea"/>
              </a:rPr>
              <a:t>D13</a:t>
            </a:r>
            <a:endParaRPr lang="zh-CN" altLang="en-US" sz="220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Times New Roman" panose="02020603050405020304" charset="0"/>
              <a:ea typeface="时尚中黑简体" panose="01010104010101010101" pitchFamily="2" charset="-122"/>
              <a:cs typeface="Times New Roman" panose="02020603050405020304" charset="0"/>
            </a:endParaRPr>
          </a:p>
        </p:txBody>
      </p:sp>
      <p:sp>
        <p:nvSpPr>
          <p:cNvPr id="31" name="圆角矩形标注 7173"/>
          <p:cNvSpPr/>
          <p:nvPr/>
        </p:nvSpPr>
        <p:spPr>
          <a:xfrm>
            <a:off x="6376670" y="5843905"/>
            <a:ext cx="3319145" cy="570230"/>
          </a:xfrm>
          <a:prstGeom prst="wedgeRoundRectCallout">
            <a:avLst>
              <a:gd name="adj1" fmla="val -14896"/>
              <a:gd name="adj2" fmla="val -47107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278F85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171" tIns="46991" rIns="90171" bIns="46991" anchor="ctr" anchorCtr="0"/>
          <a:lstStyle/>
          <a:p>
            <a:pPr algn="l">
              <a:buClrTx/>
              <a:buSzTx/>
              <a:buNone/>
            </a:pPr>
            <a:r>
              <a:rPr lang="zh-CN" altLang="en-US" sz="220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sym typeface="+mn-ea"/>
              </a:rPr>
              <a:t>其它调车信号机</a:t>
            </a:r>
            <a:r>
              <a:rPr lang="zh-CN" altLang="en-US" sz="220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anose="02020603050405020304" charset="0"/>
                <a:ea typeface="时尚中黑简体" panose="01010104010101010101" pitchFamily="2" charset="-122"/>
                <a:cs typeface="Times New Roman" panose="02020603050405020304" charset="0"/>
                <a:sym typeface="+mn-ea"/>
              </a:rPr>
              <a:t>D1</a:t>
            </a:r>
            <a:r>
              <a:rPr lang="zh-CN" altLang="en-US" sz="220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sym typeface="+mn-ea"/>
              </a:rPr>
              <a:t>,</a:t>
            </a:r>
            <a:r>
              <a:rPr lang="zh-CN" altLang="en-US" sz="220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anose="02020603050405020304" charset="0"/>
                <a:ea typeface="时尚中黑简体" panose="01010104010101010101" pitchFamily="2" charset="-122"/>
                <a:cs typeface="Times New Roman" panose="02020603050405020304" charset="0"/>
                <a:sym typeface="+mn-ea"/>
              </a:rPr>
              <a:t>D3</a:t>
            </a:r>
            <a:r>
              <a:rPr lang="zh-CN" altLang="en-US" sz="220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  <a:sym typeface="+mn-ea"/>
              </a:rPr>
              <a:t>等</a:t>
            </a:r>
            <a:endParaRPr lang="zh-CN" altLang="en-US" sz="2200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charset="0"/>
              <a:ea typeface="时尚中黑简体" panose="0101010401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046712" y="3013983"/>
            <a:ext cx="1960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914400"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列车信号机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442317" y="2590819"/>
            <a:ext cx="1960880" cy="1383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914400"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进站信号机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l" defTabSz="914400">
              <a:defRPr/>
            </a:pP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l" defTabSz="914400"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出站信号机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729484" y="2590819"/>
            <a:ext cx="544068" cy="544068"/>
          </a:xfrm>
          <a:prstGeom prst="rect">
            <a:avLst/>
          </a:prstGeom>
        </p:spPr>
      </p:pic>
      <p:pic>
        <p:nvPicPr>
          <p:cNvPr id="5" name="图形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729484" y="3430506"/>
            <a:ext cx="544068" cy="54406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标注 7173"/>
          <p:cNvSpPr/>
          <p:nvPr/>
        </p:nvSpPr>
        <p:spPr>
          <a:xfrm>
            <a:off x="1170940" y="3041015"/>
            <a:ext cx="1914525" cy="624840"/>
          </a:xfrm>
          <a:prstGeom prst="wedgeRoundRectCallout">
            <a:avLst>
              <a:gd name="adj1" fmla="val -14896"/>
              <a:gd name="adj2" fmla="val -47107"/>
              <a:gd name="adj3" fmla="val 16667"/>
            </a:avLst>
          </a:prstGeom>
          <a:solidFill>
            <a:srgbClr val="D4E7E7"/>
          </a:solidFill>
          <a:ln w="9525" cap="flat" cmpd="sng">
            <a:solidFill>
              <a:srgbClr val="D4E7E7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1" tIns="46991" rIns="90171" bIns="46991" anchor="ctr" anchorCtr="0"/>
          <a:lstStyle/>
          <a:p>
            <a:pPr>
              <a:lnSpc>
                <a:spcPct val="120000"/>
              </a:lnSpc>
            </a:pPr>
            <a:r>
              <a:rPr sz="2400" dirty="0">
                <a:solidFill>
                  <a:prstClr val="black">
                    <a:lumMod val="75000"/>
                    <a:lumOff val="25000"/>
                  </a:prstClr>
                </a:solidFill>
                <a:ea typeface="时尚中黑简体" panose="01010104010101010101" pitchFamily="2" charset="-122"/>
              </a:rPr>
              <a:t>进站信号机</a:t>
            </a:r>
            <a:endParaRPr sz="2400" dirty="0">
              <a:solidFill>
                <a:prstClr val="black">
                  <a:lumMod val="75000"/>
                  <a:lumOff val="25000"/>
                </a:prstClr>
              </a:solidFill>
              <a:ea typeface="时尚中黑简体" panose="0101010401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28370" y="1407795"/>
            <a:ext cx="5698490" cy="142049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dirty="0"/>
              <a:t>    </a:t>
            </a:r>
            <a:r>
              <a:rPr lang="zh-CN" altLang="en-US" dirty="0"/>
              <a:t>设置在接车进路的始端，</a:t>
            </a:r>
            <a:r>
              <a:rPr lang="zh-CN" altLang="en-US" dirty="0">
                <a:solidFill>
                  <a:srgbClr val="269985"/>
                </a:solidFill>
              </a:rPr>
              <a:t>距进站第一道岔尖轨前方50～400米</a:t>
            </a:r>
            <a:r>
              <a:rPr lang="zh-CN" altLang="en-US" dirty="0"/>
              <a:t>的地方。</a:t>
            </a:r>
            <a:r>
              <a:rPr lang="en-US" altLang="zh-CN" dirty="0">
                <a:solidFill>
                  <a:srgbClr val="269985"/>
                </a:solidFill>
              </a:rPr>
              <a:t> </a:t>
            </a:r>
            <a:r>
              <a:rPr lang="zh-CN" altLang="en-US" dirty="0">
                <a:solidFill>
                  <a:srgbClr val="269985"/>
                </a:solidFill>
              </a:rPr>
              <a:t>每一接车口设一架。</a:t>
            </a:r>
            <a:r>
              <a:rPr lang="zh-CN" altLang="en-US" dirty="0"/>
              <a:t>（始端相同时设一架） </a:t>
            </a:r>
            <a:endParaRPr lang="zh-CN" altLang="en-US" sz="2400" dirty="0"/>
          </a:p>
        </p:txBody>
      </p:sp>
      <p:sp>
        <p:nvSpPr>
          <p:cNvPr id="27" name="矩形: 圆角 8"/>
          <p:cNvSpPr/>
          <p:nvPr/>
        </p:nvSpPr>
        <p:spPr>
          <a:xfrm>
            <a:off x="497205" y="884555"/>
            <a:ext cx="2286000" cy="290830"/>
          </a:xfrm>
          <a:prstGeom prst="roundRect">
            <a:avLst>
              <a:gd name="adj" fmla="val 36667"/>
            </a:avLst>
          </a:prstGeom>
          <a:gradFill>
            <a:gsLst>
              <a:gs pos="0">
                <a:srgbClr val="26A886"/>
              </a:gs>
              <a:gs pos="100000">
                <a:srgbClr val="28808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68691" y="592043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3200" dirty="0">
                <a:solidFill>
                  <a:prstClr val="black">
                    <a:lumMod val="65000"/>
                    <a:lumOff val="35000"/>
                  </a:prst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进站信号机</a:t>
            </a:r>
            <a:endParaRPr lang="zh-CN" altLang="en-US" sz="3200" dirty="0">
              <a:solidFill>
                <a:prstClr val="black">
                  <a:lumMod val="65000"/>
                  <a:lumOff val="35000"/>
                </a:prstClr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9" name="圆角矩形标注 7173"/>
          <p:cNvSpPr/>
          <p:nvPr/>
        </p:nvSpPr>
        <p:spPr>
          <a:xfrm>
            <a:off x="4156075" y="3051175"/>
            <a:ext cx="2169795" cy="624205"/>
          </a:xfrm>
          <a:prstGeom prst="wedgeRoundRectCallout">
            <a:avLst>
              <a:gd name="adj1" fmla="val -14896"/>
              <a:gd name="adj2" fmla="val -47107"/>
              <a:gd name="adj3" fmla="val 16667"/>
            </a:avLst>
          </a:prstGeom>
          <a:solidFill>
            <a:srgbClr val="D4E7E7"/>
          </a:solidFill>
          <a:ln w="9525" cap="flat" cmpd="sng">
            <a:solidFill>
              <a:srgbClr val="D4E7E7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1" tIns="46991" rIns="90171" bIns="46991" anchor="ctr" anchorCtr="0"/>
          <a:lstStyle/>
          <a:p>
            <a:pPr>
              <a:lnSpc>
                <a:spcPct val="120000"/>
              </a:lnSpc>
            </a:pPr>
            <a:r>
              <a:rPr sz="2400" dirty="0">
                <a:solidFill>
                  <a:prstClr val="black">
                    <a:lumMod val="75000"/>
                    <a:lumOff val="25000"/>
                  </a:prstClr>
                </a:solidFill>
                <a:ea typeface="时尚中黑简体" panose="01010104010101010101" pitchFamily="2" charset="-122"/>
              </a:rPr>
              <a:t>防护整个车站</a:t>
            </a:r>
            <a:endParaRPr sz="2400" dirty="0">
              <a:solidFill>
                <a:prstClr val="black">
                  <a:lumMod val="75000"/>
                  <a:lumOff val="25000"/>
                </a:prstClr>
              </a:solidFill>
              <a:ea typeface="时尚中黑简体" panose="01010104010101010101" pitchFamily="2" charset="-122"/>
            </a:endParaRPr>
          </a:p>
        </p:txBody>
      </p:sp>
      <p:pic>
        <p:nvPicPr>
          <p:cNvPr id="31" name="图片 30" descr="图-进站信号机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-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62785" y="4003675"/>
            <a:ext cx="3402330" cy="2181860"/>
          </a:xfrm>
          <a:prstGeom prst="rect">
            <a:avLst/>
          </a:prstGeom>
          <a:ln w="38100">
            <a:solidFill>
              <a:srgbClr val="279384"/>
            </a:solidFill>
          </a:ln>
        </p:spPr>
      </p:pic>
      <p:grpSp>
        <p:nvGrpSpPr>
          <p:cNvPr id="33" name="组合 32"/>
          <p:cNvGrpSpPr/>
          <p:nvPr/>
        </p:nvGrpSpPr>
        <p:grpSpPr>
          <a:xfrm>
            <a:off x="3164205" y="3176905"/>
            <a:ext cx="872490" cy="351155"/>
            <a:chOff x="6436362" y="5643504"/>
            <a:chExt cx="881498" cy="361056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rgbClr val="26A886"/>
              </a:gs>
              <a:gs pos="83000">
                <a:srgbClr val="269C86"/>
              </a:gs>
              <a:gs pos="100000">
                <a:srgbClr val="269C86"/>
              </a:gs>
            </a:gsLst>
            <a:lin ang="5400000" scaled="1"/>
          </a:gradFill>
        </p:grpSpPr>
        <p:sp>
          <p:nvSpPr>
            <p:cNvPr id="34" name="箭头: V 形 16"/>
            <p:cNvSpPr/>
            <p:nvPr/>
          </p:nvSpPr>
          <p:spPr>
            <a:xfrm>
              <a:off x="6696583" y="5643504"/>
              <a:ext cx="361056" cy="361056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" name="箭头: V 形 29"/>
            <p:cNvSpPr/>
            <p:nvPr/>
          </p:nvSpPr>
          <p:spPr>
            <a:xfrm>
              <a:off x="6436362" y="5714941"/>
              <a:ext cx="221515" cy="221515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" name="箭头: V 形 30"/>
            <p:cNvSpPr/>
            <p:nvPr/>
          </p:nvSpPr>
          <p:spPr>
            <a:xfrm>
              <a:off x="7096345" y="5714941"/>
              <a:ext cx="221515" cy="221515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926465" y="1151255"/>
            <a:ext cx="10473055" cy="90360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dirty="0"/>
              <a:t> </a:t>
            </a:r>
            <a:r>
              <a:rPr lang="en-US" altLang="zh-CN" dirty="0"/>
              <a:t>   </a:t>
            </a:r>
            <a:r>
              <a:rPr lang="zh-CN" altLang="zh-CN" dirty="0">
                <a:solidFill>
                  <a:srgbClr val="CC0000"/>
                </a:solidFill>
                <a:sym typeface="+mn-ea"/>
              </a:rPr>
              <a:t>高柱：</a:t>
            </a:r>
            <a:r>
              <a:rPr lang="zh-CN" altLang="zh-CN" dirty="0">
                <a:solidFill>
                  <a:srgbClr val="CC0000"/>
                </a:solidFill>
                <a:sym typeface="+mn-ea"/>
              </a:rPr>
              <a:t>黄、绿、红、黄、月白（进站信号机一般采用高柱）</a:t>
            </a:r>
            <a:endParaRPr lang="zh-CN" altLang="en-US" dirty="0"/>
          </a:p>
          <a:p>
            <a:pPr algn="l">
              <a:buClrTx/>
              <a:buSzTx/>
              <a:buFontTx/>
              <a:buNone/>
            </a:pPr>
            <a:r>
              <a:rPr lang="zh-CN" altLang="en-US" dirty="0"/>
              <a:t> </a:t>
            </a:r>
            <a:r>
              <a:rPr lang="en-US" altLang="zh-CN" dirty="0"/>
              <a:t>   </a:t>
            </a:r>
            <a:r>
              <a:rPr lang="zh-CN" altLang="zh-CN" sz="2200" dirty="0">
                <a:solidFill>
                  <a:schemeClr val="accent1">
                    <a:lumMod val="50000"/>
                  </a:schemeClr>
                </a:solidFill>
                <a:sym typeface="+mn-ea"/>
              </a:rPr>
              <a:t>矮柱：三显示结构：黄、绿、红 ；二显示结构：红、月白；二显示靠近线路 </a:t>
            </a:r>
            <a:endParaRPr lang="zh-CN" altLang="zh-CN" sz="2200" dirty="0">
              <a:solidFill>
                <a:schemeClr val="accent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99322" y="227308"/>
            <a:ext cx="5101742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2F726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进站信号机的灯位</a:t>
            </a:r>
            <a:endParaRPr lang="zh-CN" altLang="en-US" sz="2800" dirty="0">
              <a:solidFill>
                <a:srgbClr val="2F726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54" t="22585" r="85536" b="68844"/>
          <a:stretch>
            <a:fillRect/>
          </a:stretch>
        </p:blipFill>
        <p:spPr>
          <a:xfrm>
            <a:off x="3427518" y="382470"/>
            <a:ext cx="671804" cy="5878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t="10310" b="53288"/>
          <a:stretch>
            <a:fillRect/>
          </a:stretch>
        </p:blipFill>
        <p:spPr>
          <a:xfrm>
            <a:off x="9493885" y="1151255"/>
            <a:ext cx="2404745" cy="4394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t="3402" r="2065" b="12905"/>
          <a:stretch>
            <a:fillRect/>
          </a:stretch>
        </p:blipFill>
        <p:spPr>
          <a:xfrm>
            <a:off x="9287510" y="2106930"/>
            <a:ext cx="2469515" cy="1280795"/>
          </a:xfrm>
          <a:prstGeom prst="rect">
            <a:avLst/>
          </a:prstGeom>
        </p:spPr>
      </p:pic>
      <p:pic>
        <p:nvPicPr>
          <p:cNvPr id="4" name="图片 -21474826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1495" y="2610485"/>
            <a:ext cx="5355590" cy="36271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96035" y="2625090"/>
            <a:ext cx="9425940" cy="3834765"/>
          </a:xfrm>
          <a:prstGeom prst="rect">
            <a:avLst/>
          </a:prstGeom>
          <a:solidFill>
            <a:schemeClr val="bg1"/>
          </a:solidFill>
          <a:ln w="28575">
            <a:solidFill>
              <a:srgbClr val="2699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26465" y="1151255"/>
            <a:ext cx="10473055" cy="13830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dirty="0"/>
              <a:t> </a:t>
            </a:r>
            <a:r>
              <a:rPr lang="en-US" altLang="zh-CN" dirty="0"/>
              <a:t>   </a:t>
            </a:r>
            <a:r>
              <a:rPr lang="zh-CN" altLang="en-US" dirty="0"/>
              <a:t>以</a:t>
            </a:r>
            <a:r>
              <a:rPr lang="zh-CN" altLang="en-US" dirty="0">
                <a:solidFill>
                  <a:srgbClr val="269985"/>
                </a:solidFill>
              </a:rPr>
              <a:t>信号机指示列车运行的方向</a:t>
            </a:r>
            <a:r>
              <a:rPr lang="zh-CN" altLang="en-US" dirty="0"/>
              <a:t>来命名。</a:t>
            </a:r>
            <a:endParaRPr lang="zh-CN" altLang="en-US" dirty="0"/>
          </a:p>
          <a:p>
            <a:pPr algn="l">
              <a:lnSpc>
                <a:spcPct val="120000"/>
              </a:lnSpc>
            </a:pPr>
            <a:r>
              <a:rPr lang="zh-CN" altLang="en-US" dirty="0"/>
              <a:t> </a:t>
            </a:r>
            <a:r>
              <a:rPr lang="en-US" altLang="zh-CN" dirty="0"/>
              <a:t>   </a:t>
            </a:r>
            <a:r>
              <a:rPr lang="zh-CN" altLang="en-US" sz="2200" dirty="0"/>
              <a:t>以北京为基准点，列车越过这架信号机离北京越来越远了，我们就称它的运行方向为下行，反之，称为上行。</a:t>
            </a:r>
            <a:endParaRPr lang="zh-CN" altLang="en-US" sz="2000" dirty="0">
              <a:solidFill>
                <a:srgbClr val="269985"/>
              </a:solidFill>
            </a:endParaRPr>
          </a:p>
        </p:txBody>
      </p:sp>
      <p:pic>
        <p:nvPicPr>
          <p:cNvPr id="52" name="图片 7169" descr="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CCCC">
                  <a:alpha val="100000"/>
                </a:srgbClr>
              </a:clrFrom>
              <a:clrTo>
                <a:srgbClr val="FFCCCC">
                  <a:alpha val="100000"/>
                  <a:alpha val="0"/>
                </a:srgbClr>
              </a:clrTo>
            </a:clrChange>
          </a:blip>
          <a:srcRect t="21508" r="49239" b="36666"/>
          <a:stretch>
            <a:fillRect/>
          </a:stretch>
        </p:blipFill>
        <p:spPr>
          <a:xfrm>
            <a:off x="1660525" y="2258695"/>
            <a:ext cx="8682990" cy="41852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1723294" y="3713396"/>
            <a:ext cx="400110" cy="878433"/>
          </a:xfrm>
          <a:prstGeom prst="rect">
            <a:avLst/>
          </a:prstGeom>
          <a:solidFill>
            <a:schemeClr val="bg1"/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东郊方面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658305" y="4698365"/>
            <a:ext cx="492443" cy="1347328"/>
          </a:xfrm>
          <a:prstGeom prst="rect">
            <a:avLst/>
          </a:prstGeom>
          <a:solidFill>
            <a:schemeClr val="bg1"/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北京方面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等腰三角形 57"/>
          <p:cNvSpPr/>
          <p:nvPr/>
        </p:nvSpPr>
        <p:spPr>
          <a:xfrm rot="5400000">
            <a:off x="2327140" y="4899154"/>
            <a:ext cx="309011" cy="276723"/>
          </a:xfrm>
          <a:prstGeom prst="triangl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等腰三角形 58"/>
          <p:cNvSpPr/>
          <p:nvPr/>
        </p:nvSpPr>
        <p:spPr>
          <a:xfrm rot="16380000">
            <a:off x="2610782" y="4906880"/>
            <a:ext cx="309011" cy="276723"/>
          </a:xfrm>
          <a:prstGeom prst="triangle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等腰三角形 60"/>
          <p:cNvSpPr/>
          <p:nvPr/>
        </p:nvSpPr>
        <p:spPr>
          <a:xfrm rot="5400000">
            <a:off x="2289956" y="5639815"/>
            <a:ext cx="309011" cy="276723"/>
          </a:xfrm>
          <a:prstGeom prst="triangle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等腰三角形 61"/>
          <p:cNvSpPr/>
          <p:nvPr/>
        </p:nvSpPr>
        <p:spPr>
          <a:xfrm rot="16020000">
            <a:off x="2605593" y="5632090"/>
            <a:ext cx="309011" cy="276723"/>
          </a:xfrm>
          <a:prstGeom prst="triangl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5400000">
            <a:off x="2327140" y="4158109"/>
            <a:ext cx="309011" cy="276723"/>
          </a:xfrm>
          <a:prstGeom prst="triangl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6020000">
            <a:off x="2605593" y="4151270"/>
            <a:ext cx="309011" cy="276723"/>
          </a:xfrm>
          <a:prstGeom prst="triangl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099322" y="227308"/>
            <a:ext cx="5101742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2F726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如何给进站信号机起名字呢？</a:t>
            </a:r>
            <a:endParaRPr lang="zh-CN" altLang="en-US" sz="2800" dirty="0">
              <a:solidFill>
                <a:srgbClr val="2F726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54" t="22585" r="85536" b="68844"/>
          <a:stretch>
            <a:fillRect/>
          </a:stretch>
        </p:blipFill>
        <p:spPr>
          <a:xfrm>
            <a:off x="3427518" y="382470"/>
            <a:ext cx="671804" cy="587828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1650365" y="4713605"/>
            <a:ext cx="514985" cy="118491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96035" y="2360295"/>
            <a:ext cx="9425940" cy="4099560"/>
          </a:xfrm>
          <a:prstGeom prst="rect">
            <a:avLst/>
          </a:prstGeom>
          <a:solidFill>
            <a:schemeClr val="bg1"/>
          </a:solidFill>
          <a:ln w="28575">
            <a:solidFill>
              <a:srgbClr val="2699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72160" y="1306830"/>
            <a:ext cx="10473055" cy="9772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dirty="0"/>
              <a:t> </a:t>
            </a:r>
            <a:r>
              <a:rPr lang="en-US" altLang="zh-CN" dirty="0"/>
              <a:t>  </a:t>
            </a:r>
            <a:r>
              <a:rPr lang="zh-CN" altLang="en-US" dirty="0">
                <a:solidFill>
                  <a:srgbClr val="269985"/>
                </a:solidFill>
              </a:rPr>
              <a:t> 编号：</a:t>
            </a:r>
            <a:r>
              <a:rPr lang="zh-CN" altLang="en-US" dirty="0"/>
              <a:t>上行为</a:t>
            </a:r>
            <a:r>
              <a:rPr lang="zh-CN" altLang="en-US" dirty="0">
                <a:latin typeface="Times New Roman" panose="02020603050405020304" charset="0"/>
                <a:cs typeface="Times New Roman" panose="02020603050405020304" charset="0"/>
              </a:rPr>
              <a:t>S</a:t>
            </a:r>
            <a:r>
              <a:rPr lang="zh-CN" altLang="en-US" dirty="0"/>
              <a:t>、下行为</a:t>
            </a:r>
            <a:r>
              <a:rPr lang="zh-CN" altLang="en-US" dirty="0">
                <a:latin typeface="Times New Roman" panose="02020603050405020304" charset="0"/>
                <a:cs typeface="Times New Roman" panose="02020603050405020304" charset="0"/>
              </a:rPr>
              <a:t>X</a:t>
            </a:r>
            <a:r>
              <a:rPr lang="zh-CN" altLang="en-US" dirty="0"/>
              <a:t>、有二个方向进站时，次要方向加</a:t>
            </a:r>
            <a:r>
              <a:rPr lang="zh-CN" altLang="en-US" i="1" dirty="0">
                <a:solidFill>
                  <a:srgbClr val="269985"/>
                </a:solidFill>
              </a:rPr>
              <a:t>下脚标</a:t>
            </a:r>
            <a:r>
              <a:rPr lang="zh-CN" altLang="en-US" dirty="0"/>
              <a:t>。</a:t>
            </a:r>
            <a:endParaRPr lang="zh-CN" altLang="en-US" dirty="0"/>
          </a:p>
          <a:p>
            <a:pPr algn="l">
              <a:lnSpc>
                <a:spcPct val="120000"/>
              </a:lnSpc>
            </a:pPr>
            <a:r>
              <a:rPr lang="zh-CN" altLang="en-US" dirty="0"/>
              <a:t> </a:t>
            </a:r>
            <a:r>
              <a:rPr lang="en-US" altLang="zh-CN" dirty="0"/>
              <a:t>   </a:t>
            </a:r>
            <a:r>
              <a:rPr lang="zh-CN" altLang="en-US" dirty="0"/>
              <a:t>如</a:t>
            </a:r>
            <a:r>
              <a:rPr lang="en-US" altLang="zh-CN" dirty="0"/>
              <a:t>:</a:t>
            </a:r>
            <a:r>
              <a:rPr lang="zh-CN" altLang="en-US" dirty="0"/>
              <a:t>东郊方向的进站信号机命名为</a:t>
            </a:r>
            <a:r>
              <a:rPr lang="zh-CN" altLang="en-US" dirty="0">
                <a:latin typeface="Times New Roman" panose="02020603050405020304" charset="0"/>
                <a:cs typeface="Times New Roman" panose="02020603050405020304" charset="0"/>
              </a:rPr>
              <a:t>X</a:t>
            </a:r>
            <a:r>
              <a:rPr lang="zh-CN" altLang="en-US" baseline="-25000" dirty="0">
                <a:latin typeface="Times New Roman" panose="02020603050405020304" charset="0"/>
                <a:cs typeface="Times New Roman" panose="02020603050405020304" charset="0"/>
              </a:rPr>
              <a:t>D</a:t>
            </a:r>
            <a:r>
              <a:rPr lang="zh-CN" altLang="en-US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dirty="0"/>
              <a:t>, 反向进站信号机</a:t>
            </a:r>
            <a:r>
              <a:rPr lang="zh-CN" altLang="en-US" dirty="0">
                <a:latin typeface="Times New Roman" panose="02020603050405020304" charset="0"/>
                <a:cs typeface="Times New Roman" panose="02020603050405020304" charset="0"/>
              </a:rPr>
              <a:t>X</a:t>
            </a:r>
            <a:r>
              <a:rPr lang="zh-CN" altLang="en-US" baseline="-25000" dirty="0">
                <a:latin typeface="Times New Roman" panose="02020603050405020304" charset="0"/>
                <a:cs typeface="Times New Roman" panose="02020603050405020304" charset="0"/>
              </a:rPr>
              <a:t>F</a:t>
            </a:r>
            <a:r>
              <a:rPr lang="zh-CN" altLang="en-US" dirty="0">
                <a:latin typeface="Times New Roman" panose="02020603050405020304" charset="0"/>
                <a:cs typeface="Times New Roman" panose="02020603050405020304" charset="0"/>
              </a:rPr>
              <a:t>。</a:t>
            </a:r>
            <a:endParaRPr lang="en-US" altLang="zh-CN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99322" y="227308"/>
            <a:ext cx="5101742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2F726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列车信号机的命名及分类</a:t>
            </a:r>
            <a:endParaRPr lang="zh-CN" altLang="en-US" sz="2800" dirty="0">
              <a:solidFill>
                <a:srgbClr val="2F726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54" t="22585" r="85536" b="68844"/>
          <a:stretch>
            <a:fillRect/>
          </a:stretch>
        </p:blipFill>
        <p:spPr>
          <a:xfrm>
            <a:off x="3427518" y="382470"/>
            <a:ext cx="671804" cy="587828"/>
          </a:xfrm>
          <a:prstGeom prst="rect">
            <a:avLst/>
          </a:prstGeom>
        </p:spPr>
      </p:pic>
      <p:pic>
        <p:nvPicPr>
          <p:cNvPr id="10241" name="图片 16385" descr="Scan"/>
          <p:cNvPicPr>
            <a:picLocks noChangeAspect="1"/>
          </p:cNvPicPr>
          <p:nvPr/>
        </p:nvPicPr>
        <p:blipFill>
          <a:blip r:embed="rId2">
            <a:lum bright="-17990" contrast="54000"/>
          </a:blip>
          <a:srcRect l="16542" t="36351" r="6151" b="39906"/>
          <a:stretch>
            <a:fillRect/>
          </a:stretch>
        </p:blipFill>
        <p:spPr>
          <a:xfrm>
            <a:off x="1360805" y="2400935"/>
            <a:ext cx="9327515" cy="40043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0" name="椭圆 16389"/>
          <p:cNvSpPr/>
          <p:nvPr/>
        </p:nvSpPr>
        <p:spPr>
          <a:xfrm>
            <a:off x="2329498" y="5425440"/>
            <a:ext cx="588962" cy="393700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Times New Roman" panose="02020603050405020304" charset="0"/>
              <a:ea typeface="幼圆" panose="020105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387283" y="4082415"/>
            <a:ext cx="588962" cy="393700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Times New Roman" panose="02020603050405020304" charset="0"/>
              <a:ea typeface="幼圆" panose="020105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090228" y="3320415"/>
            <a:ext cx="588962" cy="393700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Times New Roman" panose="02020603050405020304" charset="0"/>
              <a:ea typeface="幼圆" panose="02010509060101010101" pitchFamily="49" charset="-122"/>
            </a:endParaRPr>
          </a:p>
        </p:txBody>
      </p:sp>
      <p:sp>
        <p:nvSpPr>
          <p:cNvPr id="6149" name="圆角矩形标注 7173"/>
          <p:cNvSpPr/>
          <p:nvPr/>
        </p:nvSpPr>
        <p:spPr>
          <a:xfrm>
            <a:off x="4006215" y="2621280"/>
            <a:ext cx="2394585" cy="649605"/>
          </a:xfrm>
          <a:prstGeom prst="wedgeRoundRectCallout">
            <a:avLst>
              <a:gd name="adj1" fmla="val -65141"/>
              <a:gd name="adj2" fmla="val 63196"/>
              <a:gd name="adj3" fmla="val 16667"/>
            </a:avLst>
          </a:prstGeom>
          <a:solidFill>
            <a:srgbClr val="D4E7E7"/>
          </a:solidFill>
          <a:ln w="9525" cap="flat" cmpd="sng">
            <a:solidFill>
              <a:srgbClr val="D4E7E7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1" tIns="46991" rIns="90171" bIns="46991" anchor="ctr" anchorCtr="0"/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下行进站信号机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96035" y="2360295"/>
            <a:ext cx="9425940" cy="4099560"/>
          </a:xfrm>
          <a:prstGeom prst="rect">
            <a:avLst/>
          </a:prstGeom>
          <a:solidFill>
            <a:schemeClr val="bg1"/>
          </a:solidFill>
          <a:ln w="28575">
            <a:solidFill>
              <a:srgbClr val="2699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214755" y="1248410"/>
            <a:ext cx="9620250" cy="9772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dirty="0"/>
              <a:t> </a:t>
            </a:r>
            <a:r>
              <a:rPr lang="en-US" altLang="zh-CN" dirty="0"/>
              <a:t>   </a:t>
            </a:r>
            <a:r>
              <a:rPr lang="zh-CN" altLang="en-US" dirty="0"/>
              <a:t>我们国家的铁路采用的是</a:t>
            </a:r>
            <a:r>
              <a:rPr lang="zh-CN" altLang="en-US" dirty="0">
                <a:solidFill>
                  <a:srgbClr val="269985"/>
                </a:solidFill>
              </a:rPr>
              <a:t>左侧行车制</a:t>
            </a:r>
            <a:r>
              <a:rPr lang="zh-CN" altLang="en-US" dirty="0"/>
              <a:t>，一般情况下信号机都是放在线路左侧的。</a:t>
            </a:r>
            <a:r>
              <a:rPr lang="zh-CN" altLang="en-US" dirty="0">
                <a:solidFill>
                  <a:srgbClr val="269985"/>
                </a:solidFill>
              </a:rPr>
              <a:t>反方向</a:t>
            </a:r>
            <a:r>
              <a:rPr lang="zh-CN" altLang="en-US" dirty="0"/>
              <a:t>进站信号机可以设置</a:t>
            </a:r>
            <a:r>
              <a:rPr lang="zh-CN" altLang="en-US" dirty="0">
                <a:solidFill>
                  <a:srgbClr val="269985"/>
                </a:solidFill>
              </a:rPr>
              <a:t>在右侧</a:t>
            </a:r>
            <a:r>
              <a:rPr lang="zh-CN" altLang="en-US" dirty="0"/>
              <a:t>。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4099322" y="227308"/>
            <a:ext cx="5101742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2F726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列车信号机的命名及分类</a:t>
            </a:r>
            <a:endParaRPr lang="zh-CN" altLang="en-US" sz="2800" dirty="0">
              <a:solidFill>
                <a:srgbClr val="2F726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54" t="22585" r="85536" b="68844"/>
          <a:stretch>
            <a:fillRect/>
          </a:stretch>
        </p:blipFill>
        <p:spPr>
          <a:xfrm>
            <a:off x="3427518" y="382470"/>
            <a:ext cx="671804" cy="587828"/>
          </a:xfrm>
          <a:prstGeom prst="rect">
            <a:avLst/>
          </a:prstGeom>
        </p:spPr>
      </p:pic>
      <p:pic>
        <p:nvPicPr>
          <p:cNvPr id="10241" name="图片 16385" descr="Scan"/>
          <p:cNvPicPr>
            <a:picLocks noChangeAspect="1"/>
          </p:cNvPicPr>
          <p:nvPr/>
        </p:nvPicPr>
        <p:blipFill>
          <a:blip r:embed="rId2">
            <a:lum bright="-17990" contrast="54000"/>
          </a:blip>
          <a:srcRect l="16542" t="36351" r="6151" b="39906"/>
          <a:stretch>
            <a:fillRect/>
          </a:stretch>
        </p:blipFill>
        <p:spPr>
          <a:xfrm>
            <a:off x="1360805" y="2400935"/>
            <a:ext cx="9327515" cy="40043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0" name="椭圆 16389"/>
          <p:cNvSpPr/>
          <p:nvPr/>
        </p:nvSpPr>
        <p:spPr>
          <a:xfrm>
            <a:off x="2329498" y="5425440"/>
            <a:ext cx="588962" cy="393700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Times New Roman" panose="02020603050405020304" charset="0"/>
              <a:ea typeface="幼圆" panose="020105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387283" y="4082415"/>
            <a:ext cx="588962" cy="393700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Times New Roman" panose="02020603050405020304" charset="0"/>
              <a:ea typeface="幼圆" panose="020105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090228" y="3320415"/>
            <a:ext cx="588962" cy="393700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Times New Roman" panose="02020603050405020304" charset="0"/>
              <a:ea typeface="幼圆" panose="02010509060101010101" pitchFamily="49" charset="-122"/>
            </a:endParaRPr>
          </a:p>
        </p:txBody>
      </p:sp>
      <p:sp>
        <p:nvSpPr>
          <p:cNvPr id="6149" name="圆角矩形标注 7173"/>
          <p:cNvSpPr/>
          <p:nvPr/>
        </p:nvSpPr>
        <p:spPr>
          <a:xfrm>
            <a:off x="4006215" y="2621280"/>
            <a:ext cx="2394585" cy="649605"/>
          </a:xfrm>
          <a:prstGeom prst="wedgeRoundRectCallout">
            <a:avLst>
              <a:gd name="adj1" fmla="val -65141"/>
              <a:gd name="adj2" fmla="val 63196"/>
              <a:gd name="adj3" fmla="val 16667"/>
            </a:avLst>
          </a:prstGeom>
          <a:solidFill>
            <a:srgbClr val="D4E7E7"/>
          </a:solidFill>
          <a:ln w="9525" cap="flat" cmpd="sng">
            <a:solidFill>
              <a:srgbClr val="D4E7E7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1" tIns="46991" rIns="90171" bIns="46991" anchor="ctr" anchorCtr="0"/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下行进站信号机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88505" y="2834640"/>
            <a:ext cx="3599815" cy="16414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p>
            <a:pPr algn="ctr" defTabSz="914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n>
                  <a:noFill/>
                </a:ln>
                <a:solidFill>
                  <a:srgbClr val="269985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    </a:t>
            </a:r>
            <a:r>
              <a:rPr lang="zh-CN" altLang="en-US" sz="2800" dirty="0">
                <a:ln>
                  <a:noFill/>
                </a:ln>
                <a:solidFill>
                  <a:srgbClr val="269985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注意：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l" defTabSz="914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这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charset="0"/>
                <a:ea typeface="汉仪菱心体简" panose="02010609000101010101" pitchFamily="49" charset="-122"/>
                <a:cs typeface="Times New Roman" panose="02020603050405020304" charset="0"/>
              </a:rPr>
              <a:t>3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架信号机在图中放置的</a:t>
            </a:r>
            <a:r>
              <a:rPr lang="zh-CN" altLang="en-US" sz="2800" b="1" dirty="0">
                <a:ln>
                  <a:noFill/>
                </a:ln>
                <a:solidFill>
                  <a:srgbClr val="269985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位置不太一样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。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6" name="warning_159663"/>
          <p:cNvSpPr/>
          <p:nvPr/>
        </p:nvSpPr>
        <p:spPr>
          <a:xfrm>
            <a:off x="7972425" y="2850515"/>
            <a:ext cx="559435" cy="469900"/>
          </a:xfrm>
          <a:custGeom>
            <a:avLst/>
            <a:gdLst>
              <a:gd name="T0" fmla="*/ 6561 w 6725"/>
              <a:gd name="T1" fmla="*/ 5186 h 5826"/>
              <a:gd name="T2" fmla="*/ 3732 w 6725"/>
              <a:gd name="T3" fmla="*/ 284 h 5826"/>
              <a:gd name="T4" fmla="*/ 2993 w 6725"/>
              <a:gd name="T5" fmla="*/ 284 h 5826"/>
              <a:gd name="T6" fmla="*/ 164 w 6725"/>
              <a:gd name="T7" fmla="*/ 5186 h 5826"/>
              <a:gd name="T8" fmla="*/ 533 w 6725"/>
              <a:gd name="T9" fmla="*/ 5826 h 5826"/>
              <a:gd name="T10" fmla="*/ 6192 w 6725"/>
              <a:gd name="T11" fmla="*/ 5826 h 5826"/>
              <a:gd name="T12" fmla="*/ 6561 w 6725"/>
              <a:gd name="T13" fmla="*/ 5186 h 5826"/>
              <a:gd name="T14" fmla="*/ 3366 w 6725"/>
              <a:gd name="T15" fmla="*/ 1794 h 5826"/>
              <a:gd name="T16" fmla="*/ 3689 w 6725"/>
              <a:gd name="T17" fmla="*/ 2126 h 5826"/>
              <a:gd name="T18" fmla="*/ 3636 w 6725"/>
              <a:gd name="T19" fmla="*/ 3987 h 5826"/>
              <a:gd name="T20" fmla="*/ 3365 w 6725"/>
              <a:gd name="T21" fmla="*/ 4250 h 5826"/>
              <a:gd name="T22" fmla="*/ 3094 w 6725"/>
              <a:gd name="T23" fmla="*/ 3987 h 5826"/>
              <a:gd name="T24" fmla="*/ 3042 w 6725"/>
              <a:gd name="T25" fmla="*/ 2126 h 5826"/>
              <a:gd name="T26" fmla="*/ 3366 w 6725"/>
              <a:gd name="T27" fmla="*/ 1794 h 5826"/>
              <a:gd name="T28" fmla="*/ 3362 w 6725"/>
              <a:gd name="T29" fmla="*/ 5160 h 5826"/>
              <a:gd name="T30" fmla="*/ 3026 w 6725"/>
              <a:gd name="T31" fmla="*/ 4824 h 5826"/>
              <a:gd name="T32" fmla="*/ 3362 w 6725"/>
              <a:gd name="T33" fmla="*/ 4488 h 5826"/>
              <a:gd name="T34" fmla="*/ 3698 w 6725"/>
              <a:gd name="T35" fmla="*/ 4824 h 5826"/>
              <a:gd name="T36" fmla="*/ 3362 w 6725"/>
              <a:gd name="T37" fmla="*/ 5160 h 5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725" h="5826">
                <a:moveTo>
                  <a:pt x="6561" y="5186"/>
                </a:moveTo>
                <a:lnTo>
                  <a:pt x="3732" y="284"/>
                </a:lnTo>
                <a:cubicBezTo>
                  <a:pt x="3568" y="0"/>
                  <a:pt x="3157" y="0"/>
                  <a:pt x="2993" y="284"/>
                </a:cubicBezTo>
                <a:lnTo>
                  <a:pt x="164" y="5186"/>
                </a:lnTo>
                <a:cubicBezTo>
                  <a:pt x="0" y="5470"/>
                  <a:pt x="205" y="5826"/>
                  <a:pt x="533" y="5826"/>
                </a:cubicBezTo>
                <a:lnTo>
                  <a:pt x="6192" y="5826"/>
                </a:lnTo>
                <a:cubicBezTo>
                  <a:pt x="6520" y="5826"/>
                  <a:pt x="6725" y="5470"/>
                  <a:pt x="6561" y="5186"/>
                </a:cubicBezTo>
                <a:close/>
                <a:moveTo>
                  <a:pt x="3366" y="1794"/>
                </a:moveTo>
                <a:cubicBezTo>
                  <a:pt x="3548" y="1794"/>
                  <a:pt x="3694" y="1944"/>
                  <a:pt x="3689" y="2126"/>
                </a:cubicBezTo>
                <a:lnTo>
                  <a:pt x="3636" y="3987"/>
                </a:lnTo>
                <a:cubicBezTo>
                  <a:pt x="3632" y="4134"/>
                  <a:pt x="3512" y="4250"/>
                  <a:pt x="3365" y="4250"/>
                </a:cubicBezTo>
                <a:cubicBezTo>
                  <a:pt x="3218" y="4250"/>
                  <a:pt x="3098" y="4132"/>
                  <a:pt x="3094" y="3987"/>
                </a:cubicBezTo>
                <a:lnTo>
                  <a:pt x="3042" y="2126"/>
                </a:lnTo>
                <a:cubicBezTo>
                  <a:pt x="3038" y="1944"/>
                  <a:pt x="3184" y="1794"/>
                  <a:pt x="3366" y="1794"/>
                </a:cubicBezTo>
                <a:close/>
                <a:moveTo>
                  <a:pt x="3362" y="5160"/>
                </a:moveTo>
                <a:cubicBezTo>
                  <a:pt x="3177" y="5160"/>
                  <a:pt x="3026" y="5010"/>
                  <a:pt x="3026" y="4824"/>
                </a:cubicBezTo>
                <a:cubicBezTo>
                  <a:pt x="3026" y="4639"/>
                  <a:pt x="3177" y="4488"/>
                  <a:pt x="3362" y="4488"/>
                </a:cubicBezTo>
                <a:cubicBezTo>
                  <a:pt x="3548" y="4488"/>
                  <a:pt x="3698" y="4639"/>
                  <a:pt x="3698" y="4824"/>
                </a:cubicBezTo>
                <a:cubicBezTo>
                  <a:pt x="3698" y="5010"/>
                  <a:pt x="3548" y="5160"/>
                  <a:pt x="3362" y="5160"/>
                </a:cubicBezTo>
                <a:close/>
              </a:path>
            </a:pathLst>
          </a:custGeom>
          <a:solidFill>
            <a:srgbClr val="278E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834849" y="924126"/>
            <a:ext cx="5773546" cy="737235"/>
            <a:chOff x="3136990" y="466927"/>
            <a:chExt cx="5773546" cy="737235"/>
          </a:xfrm>
        </p:grpSpPr>
        <p:sp>
          <p:nvSpPr>
            <p:cNvPr id="7" name="文本框 6"/>
            <p:cNvSpPr txBox="1"/>
            <p:nvPr/>
          </p:nvSpPr>
          <p:spPr>
            <a:xfrm>
              <a:off x="3808794" y="466927"/>
              <a:ext cx="5101742" cy="737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2F7265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什么是信号平面布置图？</a:t>
              </a:r>
              <a:endParaRPr lang="zh-CN" altLang="en-US" sz="2800" dirty="0">
                <a:solidFill>
                  <a:srgbClr val="2F726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54" t="22585" r="85536" b="68844"/>
            <a:stretch>
              <a:fillRect/>
            </a:stretch>
          </p:blipFill>
          <p:spPr>
            <a:xfrm>
              <a:off x="3136990" y="539793"/>
              <a:ext cx="671804" cy="587828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761365" y="2143125"/>
            <a:ext cx="6143625" cy="321818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 indent="457200" algn="just">
              <a:lnSpc>
                <a:spcPct val="120000"/>
              </a:lnSpc>
              <a:spcAft>
                <a:spcPts val="100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信号平面布置图是每个车站根据实际的站场线路绘制的，可以反映</a:t>
            </a:r>
            <a:r>
              <a:rPr lang="zh-CN" altLang="en-US" dirty="0">
                <a:solidFill>
                  <a:srgbClr val="279384"/>
                </a:solidFill>
              </a:rPr>
              <a:t>站场线路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的布置和</a:t>
            </a:r>
            <a:r>
              <a:rPr lang="zh-CN" altLang="en-US" dirty="0">
                <a:solidFill>
                  <a:srgbClr val="279384"/>
                </a:solidFill>
              </a:rPr>
              <a:t>接发车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的方向；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indent="457200" algn="just">
              <a:lnSpc>
                <a:spcPct val="120000"/>
              </a:lnSpc>
              <a:spcAft>
                <a:spcPts val="100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还可以确定</a:t>
            </a:r>
            <a:r>
              <a:rPr lang="zh-CN" altLang="en-US" dirty="0">
                <a:solidFill>
                  <a:srgbClr val="279384"/>
                </a:solidFill>
              </a:rPr>
              <a:t>信号楼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的位置和</a:t>
            </a:r>
            <a:r>
              <a:rPr lang="zh-CN" altLang="en-US" dirty="0">
                <a:solidFill>
                  <a:srgbClr val="279384"/>
                </a:solidFill>
              </a:rPr>
              <a:t>集中联锁区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的范围；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indent="457200" algn="just">
              <a:lnSpc>
                <a:spcPct val="120000"/>
              </a:lnSpc>
              <a:spcAft>
                <a:spcPts val="100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并且标明了</a:t>
            </a:r>
            <a:r>
              <a:rPr lang="zh-CN" altLang="en-US" dirty="0">
                <a:solidFill>
                  <a:srgbClr val="279384"/>
                </a:solidFill>
              </a:rPr>
              <a:t>信号机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、</a:t>
            </a:r>
            <a:r>
              <a:rPr lang="zh-CN" altLang="en-US" dirty="0">
                <a:solidFill>
                  <a:srgbClr val="279384"/>
                </a:solidFill>
              </a:rPr>
              <a:t>道岔的名称编号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和</a:t>
            </a:r>
            <a:r>
              <a:rPr lang="zh-CN" altLang="en-US" dirty="0">
                <a:solidFill>
                  <a:srgbClr val="279384"/>
                </a:solidFill>
              </a:rPr>
              <a:t>设备位置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，划分了轨道电路区段。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标注 7173"/>
          <p:cNvSpPr/>
          <p:nvPr/>
        </p:nvSpPr>
        <p:spPr>
          <a:xfrm>
            <a:off x="1046480" y="2915920"/>
            <a:ext cx="1914525" cy="624840"/>
          </a:xfrm>
          <a:prstGeom prst="wedgeRoundRectCallout">
            <a:avLst>
              <a:gd name="adj1" fmla="val -14896"/>
              <a:gd name="adj2" fmla="val -47107"/>
              <a:gd name="adj3" fmla="val 16667"/>
            </a:avLst>
          </a:prstGeom>
          <a:solidFill>
            <a:srgbClr val="D4E7E7"/>
          </a:solidFill>
          <a:ln w="9525" cap="flat" cmpd="sng">
            <a:solidFill>
              <a:srgbClr val="D4E7E7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1" tIns="46991" rIns="90171" bIns="46991" anchor="ctr" anchorCtr="0"/>
          <a:lstStyle/>
          <a:p>
            <a:pPr>
              <a:lnSpc>
                <a:spcPct val="120000"/>
              </a:lnSpc>
            </a:pPr>
            <a:r>
              <a:rPr lang="zh-CN" sz="2400" dirty="0">
                <a:solidFill>
                  <a:prstClr val="black">
                    <a:lumMod val="75000"/>
                    <a:lumOff val="25000"/>
                  </a:prstClr>
                </a:solidFill>
                <a:ea typeface="时尚中黑简体" panose="01010104010101010101" pitchFamily="2" charset="-122"/>
              </a:rPr>
              <a:t>出</a:t>
            </a:r>
            <a:r>
              <a:rPr sz="2400" dirty="0">
                <a:solidFill>
                  <a:prstClr val="black">
                    <a:lumMod val="75000"/>
                    <a:lumOff val="25000"/>
                  </a:prstClr>
                </a:solidFill>
                <a:ea typeface="时尚中黑简体" panose="01010104010101010101" pitchFamily="2" charset="-122"/>
              </a:rPr>
              <a:t>站信号机</a:t>
            </a:r>
            <a:endParaRPr sz="2400" dirty="0">
              <a:solidFill>
                <a:prstClr val="black">
                  <a:lumMod val="75000"/>
                  <a:lumOff val="25000"/>
                </a:prstClr>
              </a:solidFill>
              <a:ea typeface="时尚中黑简体" panose="0101010401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7380" y="1514475"/>
            <a:ext cx="5698490" cy="142049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dirty="0"/>
              <a:t>    </a:t>
            </a:r>
            <a:r>
              <a:rPr dirty="0"/>
              <a:t>设置在每条发车进路的股道头部。</a:t>
            </a:r>
            <a:endParaRPr dirty="0"/>
          </a:p>
          <a:p>
            <a:pPr algn="l">
              <a:lnSpc>
                <a:spcPct val="120000"/>
              </a:lnSpc>
            </a:pPr>
            <a:r>
              <a:rPr dirty="0"/>
              <a:t> </a:t>
            </a:r>
            <a:r>
              <a:rPr lang="en-US" dirty="0"/>
              <a:t>   </a:t>
            </a:r>
            <a:r>
              <a:rPr dirty="0"/>
              <a:t>指示</a:t>
            </a:r>
            <a:r>
              <a:rPr lang="zh-CN" altLang="en-US" dirty="0">
                <a:solidFill>
                  <a:srgbClr val="269985"/>
                </a:solidFill>
              </a:rPr>
              <a:t>下行方向</a:t>
            </a:r>
            <a:r>
              <a:rPr dirty="0"/>
              <a:t>的列车，用</a:t>
            </a:r>
            <a:r>
              <a:rPr lang="zh-CN" altLang="en-US" dirty="0">
                <a:solidFill>
                  <a:srgbClr val="269985"/>
                </a:solidFill>
                <a:latin typeface="Times New Roman" panose="02020603050405020304" charset="0"/>
                <a:cs typeface="Times New Roman" panose="02020603050405020304" charset="0"/>
              </a:rPr>
              <a:t>X</a:t>
            </a:r>
            <a:r>
              <a:rPr lang="zh-CN" altLang="en-US" dirty="0">
                <a:solidFill>
                  <a:srgbClr val="269985"/>
                </a:solidFill>
              </a:rPr>
              <a:t>命名</a:t>
            </a:r>
            <a:r>
              <a:rPr dirty="0"/>
              <a:t>，</a:t>
            </a:r>
            <a:r>
              <a:rPr lang="zh-CN" altLang="en-US" dirty="0">
                <a:solidFill>
                  <a:srgbClr val="269985"/>
                </a:solidFill>
              </a:rPr>
              <a:t>上行方向</a:t>
            </a:r>
            <a:r>
              <a:rPr dirty="0"/>
              <a:t>用</a:t>
            </a:r>
            <a:r>
              <a:rPr lang="zh-CN" altLang="en-US" dirty="0">
                <a:solidFill>
                  <a:srgbClr val="269985"/>
                </a:solidFill>
                <a:latin typeface="Times New Roman" panose="02020603050405020304" charset="0"/>
                <a:cs typeface="Times New Roman" panose="02020603050405020304" charset="0"/>
              </a:rPr>
              <a:t>S</a:t>
            </a:r>
            <a:r>
              <a:rPr dirty="0"/>
              <a:t>命名</a:t>
            </a:r>
            <a:r>
              <a:rPr lang="zh-CN" dirty="0"/>
              <a:t>。</a:t>
            </a:r>
            <a:endParaRPr lang="zh-CN" dirty="0"/>
          </a:p>
        </p:txBody>
      </p:sp>
      <p:sp>
        <p:nvSpPr>
          <p:cNvPr id="27" name="矩形: 圆角 8"/>
          <p:cNvSpPr/>
          <p:nvPr/>
        </p:nvSpPr>
        <p:spPr>
          <a:xfrm>
            <a:off x="497205" y="884555"/>
            <a:ext cx="2286000" cy="290830"/>
          </a:xfrm>
          <a:prstGeom prst="roundRect">
            <a:avLst>
              <a:gd name="adj" fmla="val 36667"/>
            </a:avLst>
          </a:prstGeom>
          <a:gradFill>
            <a:gsLst>
              <a:gs pos="0">
                <a:srgbClr val="26A886"/>
              </a:gs>
              <a:gs pos="100000">
                <a:srgbClr val="28808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68691" y="592043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3200" dirty="0">
                <a:solidFill>
                  <a:prstClr val="black">
                    <a:lumMod val="65000"/>
                    <a:lumOff val="35000"/>
                  </a:prst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出站信号机</a:t>
            </a:r>
            <a:endParaRPr lang="zh-CN" altLang="en-US" sz="3200" dirty="0">
              <a:solidFill>
                <a:prstClr val="black">
                  <a:lumMod val="65000"/>
                  <a:lumOff val="35000"/>
                </a:prstClr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9" name="圆角矩形标注 7173"/>
          <p:cNvSpPr/>
          <p:nvPr/>
        </p:nvSpPr>
        <p:spPr>
          <a:xfrm>
            <a:off x="4031615" y="2926080"/>
            <a:ext cx="2169795" cy="624205"/>
          </a:xfrm>
          <a:prstGeom prst="wedgeRoundRectCallout">
            <a:avLst>
              <a:gd name="adj1" fmla="val -14896"/>
              <a:gd name="adj2" fmla="val -47107"/>
              <a:gd name="adj3" fmla="val 16667"/>
            </a:avLst>
          </a:prstGeom>
          <a:solidFill>
            <a:srgbClr val="D4E7E7"/>
          </a:solidFill>
          <a:ln w="9525" cap="flat" cmpd="sng">
            <a:solidFill>
              <a:srgbClr val="D4E7E7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1" tIns="46991" rIns="90171" bIns="46991" anchor="ctr" anchorCtr="0"/>
          <a:lstStyle/>
          <a:p>
            <a:pPr>
              <a:lnSpc>
                <a:spcPct val="120000"/>
              </a:lnSpc>
            </a:pPr>
            <a:r>
              <a:rPr sz="2400" dirty="0">
                <a:solidFill>
                  <a:prstClr val="black">
                    <a:lumMod val="75000"/>
                    <a:lumOff val="25000"/>
                  </a:prstClr>
                </a:solidFill>
                <a:ea typeface="时尚中黑简体" panose="01010104010101010101" pitchFamily="2" charset="-122"/>
              </a:rPr>
              <a:t>防护发车进路</a:t>
            </a:r>
            <a:endParaRPr sz="2400" dirty="0">
              <a:solidFill>
                <a:prstClr val="black">
                  <a:lumMod val="75000"/>
                  <a:lumOff val="25000"/>
                </a:prstClr>
              </a:solidFill>
              <a:ea typeface="时尚中黑简体" panose="01010104010101010101" pitchFamily="2" charset="-122"/>
            </a:endParaRPr>
          </a:p>
        </p:txBody>
      </p:sp>
      <p:pic>
        <p:nvPicPr>
          <p:cNvPr id="31" name="图片 30" descr="C:\Users\Administrator\Desktop\图-出站信号机.png图-出站信号机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885633" y="3769360"/>
            <a:ext cx="3759200" cy="2456180"/>
          </a:xfrm>
          <a:prstGeom prst="rect">
            <a:avLst/>
          </a:prstGeom>
          <a:ln w="38100">
            <a:solidFill>
              <a:srgbClr val="279384"/>
            </a:solidFill>
          </a:ln>
        </p:spPr>
      </p:pic>
      <p:grpSp>
        <p:nvGrpSpPr>
          <p:cNvPr id="33" name="组合 32"/>
          <p:cNvGrpSpPr/>
          <p:nvPr/>
        </p:nvGrpSpPr>
        <p:grpSpPr>
          <a:xfrm>
            <a:off x="3039745" y="3051810"/>
            <a:ext cx="872490" cy="351155"/>
            <a:chOff x="6436362" y="5643504"/>
            <a:chExt cx="881498" cy="361056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rgbClr val="26A886"/>
              </a:gs>
              <a:gs pos="83000">
                <a:srgbClr val="269C86"/>
              </a:gs>
              <a:gs pos="100000">
                <a:srgbClr val="269C86"/>
              </a:gs>
            </a:gsLst>
            <a:lin ang="5400000" scaled="1"/>
          </a:gradFill>
        </p:grpSpPr>
        <p:sp>
          <p:nvSpPr>
            <p:cNvPr id="34" name="箭头: V 形 16"/>
            <p:cNvSpPr/>
            <p:nvPr/>
          </p:nvSpPr>
          <p:spPr>
            <a:xfrm>
              <a:off x="6696583" y="5643504"/>
              <a:ext cx="361056" cy="361056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" name="箭头: V 形 29"/>
            <p:cNvSpPr/>
            <p:nvPr/>
          </p:nvSpPr>
          <p:spPr>
            <a:xfrm>
              <a:off x="6436362" y="5714941"/>
              <a:ext cx="221515" cy="221515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" name="箭头: V 形 30"/>
            <p:cNvSpPr/>
            <p:nvPr/>
          </p:nvSpPr>
          <p:spPr>
            <a:xfrm>
              <a:off x="7096345" y="5714941"/>
              <a:ext cx="221515" cy="221515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214755" y="1248410"/>
            <a:ext cx="9983470" cy="142049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dirty="0"/>
              <a:t> </a:t>
            </a:r>
            <a:r>
              <a:rPr lang="en-US" altLang="zh-CN" dirty="0"/>
              <a:t>  </a:t>
            </a:r>
            <a:r>
              <a:rPr lang="zh-CN" altLang="en-US" dirty="0">
                <a:latin typeface="Arial" panose="020B0604020202020204" pitchFamily="34" charset="0"/>
                <a:sym typeface="+mn-ea"/>
              </a:rPr>
              <a:t>凡是有发车作业的股道端部均应设出站信号机，设于线路左侧。</a:t>
            </a:r>
            <a:endParaRPr lang="zh-CN" altLang="en-US" dirty="0">
              <a:latin typeface="Arial" panose="020B0604020202020204" pitchFamily="34" charset="0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altLang="en-US" dirty="0">
                <a:latin typeface="Arial" panose="020B0604020202020204" pitchFamily="34" charset="0"/>
                <a:sym typeface="+mn-ea"/>
              </a:rPr>
              <a:t>      设置位置：设于</a:t>
            </a:r>
            <a:r>
              <a:rPr lang="zh-CN" altLang="en-US">
                <a:sym typeface="+mn-ea"/>
              </a:rPr>
              <a:t>发车线的</a:t>
            </a:r>
            <a:r>
              <a:rPr lang="zh-CN" altLang="en-US" dirty="0">
                <a:solidFill>
                  <a:schemeClr val="tx2"/>
                </a:solidFill>
                <a:latin typeface="Arial" panose="020B0604020202020204" pitchFamily="34" charset="0"/>
                <a:sym typeface="+mn-ea"/>
              </a:rPr>
              <a:t>警冲标内方</a:t>
            </a:r>
            <a:r>
              <a:rPr lang="en-US" altLang="zh-CN">
                <a:solidFill>
                  <a:schemeClr val="tx2"/>
                </a:solidFill>
                <a:latin typeface="Arial" panose="020B0604020202020204" pitchFamily="34" charset="0"/>
                <a:sym typeface="+mn-ea"/>
              </a:rPr>
              <a:t>3.5~4m</a:t>
            </a:r>
            <a:r>
              <a:rPr lang="zh-CN" altLang="en-US" dirty="0">
                <a:solidFill>
                  <a:schemeClr val="tx2"/>
                </a:solidFill>
                <a:latin typeface="Arial" panose="020B0604020202020204" pitchFamily="34" charset="0"/>
                <a:sym typeface="+mn-ea"/>
              </a:rPr>
              <a:t>处</a:t>
            </a:r>
            <a:r>
              <a:rPr lang="zh-CN" altLang="en-US">
                <a:sym typeface="+mn-ea"/>
              </a:rPr>
              <a:t>（对向道岔为尖轨尖端外方适当位置）。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4099322" y="227308"/>
            <a:ext cx="5101742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2F726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出站信号机的设置位置</a:t>
            </a:r>
            <a:endParaRPr lang="zh-CN" altLang="en-US" sz="2800" dirty="0">
              <a:solidFill>
                <a:srgbClr val="2F726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54" t="22585" r="85536" b="68844"/>
          <a:stretch>
            <a:fillRect/>
          </a:stretch>
        </p:blipFill>
        <p:spPr>
          <a:xfrm>
            <a:off x="3427518" y="382470"/>
            <a:ext cx="671804" cy="587828"/>
          </a:xfrm>
          <a:prstGeom prst="rect">
            <a:avLst/>
          </a:prstGeom>
        </p:spPr>
      </p:pic>
      <p:sp>
        <p:nvSpPr>
          <p:cNvPr id="270340" name="直接连接符 270339"/>
          <p:cNvSpPr/>
          <p:nvPr/>
        </p:nvSpPr>
        <p:spPr>
          <a:xfrm>
            <a:off x="3881120" y="4060190"/>
            <a:ext cx="863600" cy="576263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0341" name="流程图: 联系 270340"/>
          <p:cNvSpPr/>
          <p:nvPr/>
        </p:nvSpPr>
        <p:spPr>
          <a:xfrm>
            <a:off x="4744720" y="4290378"/>
            <a:ext cx="73025" cy="73025"/>
          </a:xfrm>
          <a:prstGeom prst="flowChartConnector">
            <a:avLst/>
          </a:prstGeom>
          <a:solidFill>
            <a:srgbClr val="CC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 eaLnBrk="0" fontAlgn="ctr" hangingPunct="0"/>
            <a:endParaRPr sz="1800" b="0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270342" name="直接连接符 270341"/>
          <p:cNvSpPr/>
          <p:nvPr/>
        </p:nvSpPr>
        <p:spPr>
          <a:xfrm>
            <a:off x="5681345" y="4131628"/>
            <a:ext cx="0" cy="2159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0343" name="椭圆 270342"/>
          <p:cNvSpPr/>
          <p:nvPr/>
        </p:nvSpPr>
        <p:spPr>
          <a:xfrm>
            <a:off x="5465445" y="4131628"/>
            <a:ext cx="215900" cy="215900"/>
          </a:xfrm>
          <a:prstGeom prst="ellipse">
            <a:avLst/>
          </a:prstGeom>
          <a:solidFill>
            <a:srgbClr val="CC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0344" name="文本框 270343"/>
          <p:cNvSpPr txBox="1"/>
          <p:nvPr/>
        </p:nvSpPr>
        <p:spPr>
          <a:xfrm>
            <a:off x="6041708" y="4145915"/>
            <a:ext cx="884237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ctr" hangingPunct="0"/>
            <a:r>
              <a:rPr lang="zh-CN" altLang="en-US" sz="1800" b="0" dirty="0">
                <a:latin typeface="Arial" panose="020B0604020202020204" pitchFamily="34" charset="0"/>
              </a:rPr>
              <a:t>股道</a:t>
            </a:r>
            <a:endParaRPr lang="zh-CN" altLang="en-US" sz="1800" b="0" dirty="0">
              <a:latin typeface="Arial" panose="020B0604020202020204" pitchFamily="34" charset="0"/>
            </a:endParaRPr>
          </a:p>
        </p:txBody>
      </p:sp>
      <p:sp>
        <p:nvSpPr>
          <p:cNvPr id="270345" name="直接连接符 270344"/>
          <p:cNvSpPr/>
          <p:nvPr/>
        </p:nvSpPr>
        <p:spPr>
          <a:xfrm flipH="1">
            <a:off x="5970270" y="3987165"/>
            <a:ext cx="719138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0346" name="直接连接符 270345"/>
          <p:cNvSpPr/>
          <p:nvPr/>
        </p:nvSpPr>
        <p:spPr>
          <a:xfrm flipV="1">
            <a:off x="4744720" y="4636453"/>
            <a:ext cx="1944688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0347" name="直接连接符 270346"/>
          <p:cNvSpPr/>
          <p:nvPr/>
        </p:nvSpPr>
        <p:spPr>
          <a:xfrm>
            <a:off x="5681345" y="4563428"/>
            <a:ext cx="0" cy="142875"/>
          </a:xfrm>
          <a:prstGeom prst="line">
            <a:avLst/>
          </a:prstGeom>
          <a:ln w="9525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0348" name="直接连接符 270347"/>
          <p:cNvSpPr/>
          <p:nvPr/>
        </p:nvSpPr>
        <p:spPr>
          <a:xfrm flipH="1">
            <a:off x="2585720" y="4060190"/>
            <a:ext cx="6477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0349" name="椭圆 270348"/>
          <p:cNvSpPr/>
          <p:nvPr/>
        </p:nvSpPr>
        <p:spPr>
          <a:xfrm>
            <a:off x="5465445" y="4779328"/>
            <a:ext cx="215900" cy="215900"/>
          </a:xfrm>
          <a:prstGeom prst="ellipse">
            <a:avLst/>
          </a:prstGeom>
          <a:solidFill>
            <a:srgbClr val="CC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0353" name="直接连接符 270352"/>
          <p:cNvSpPr/>
          <p:nvPr/>
        </p:nvSpPr>
        <p:spPr>
          <a:xfrm>
            <a:off x="5681345" y="3915728"/>
            <a:ext cx="0" cy="714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0354" name="直接连接符 270353"/>
          <p:cNvSpPr/>
          <p:nvPr/>
        </p:nvSpPr>
        <p:spPr>
          <a:xfrm>
            <a:off x="5681345" y="3915728"/>
            <a:ext cx="0" cy="142875"/>
          </a:xfrm>
          <a:prstGeom prst="line">
            <a:avLst/>
          </a:prstGeom>
          <a:ln w="9525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0355" name="直接连接符 270354"/>
          <p:cNvSpPr/>
          <p:nvPr/>
        </p:nvSpPr>
        <p:spPr>
          <a:xfrm>
            <a:off x="5681345" y="4779328"/>
            <a:ext cx="0" cy="2159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0356" name="直接连接符 270355"/>
          <p:cNvSpPr/>
          <p:nvPr/>
        </p:nvSpPr>
        <p:spPr>
          <a:xfrm>
            <a:off x="5681345" y="5139690"/>
            <a:ext cx="0" cy="358775"/>
          </a:xfrm>
          <a:prstGeom prst="line">
            <a:avLst/>
          </a:prstGeom>
          <a:ln w="63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0357" name="直接连接符 270356"/>
          <p:cNvSpPr/>
          <p:nvPr/>
        </p:nvSpPr>
        <p:spPr>
          <a:xfrm>
            <a:off x="4817745" y="5369878"/>
            <a:ext cx="863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0358" name="文本框 270357"/>
          <p:cNvSpPr txBox="1"/>
          <p:nvPr/>
        </p:nvSpPr>
        <p:spPr>
          <a:xfrm>
            <a:off x="4817745" y="5153978"/>
            <a:ext cx="792163" cy="274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ctr" hangingPunct="0">
              <a:spcBef>
                <a:spcPct val="50000"/>
              </a:spcBef>
            </a:pPr>
            <a:r>
              <a:rPr lang="en-US" altLang="zh-CN" sz="1200" b="0" dirty="0">
                <a:latin typeface="Arial" panose="020B0604020202020204" pitchFamily="34" charset="0"/>
              </a:rPr>
              <a:t>3.5</a:t>
            </a:r>
            <a:r>
              <a:rPr lang="zh-CN" altLang="en-US" sz="1200" b="0" dirty="0">
                <a:latin typeface="Arial" panose="020B0604020202020204" pitchFamily="34" charset="0"/>
              </a:rPr>
              <a:t>～</a:t>
            </a:r>
            <a:r>
              <a:rPr lang="en-US" altLang="zh-CN" sz="1200" b="0" dirty="0">
                <a:latin typeface="Arial" panose="020B0604020202020204" pitchFamily="34" charset="0"/>
              </a:rPr>
              <a:t>4</a:t>
            </a:r>
            <a:r>
              <a:rPr lang="zh-CN" altLang="en-US" sz="1200" b="0" dirty="0">
                <a:latin typeface="Arial" panose="020B0604020202020204" pitchFamily="34" charset="0"/>
              </a:rPr>
              <a:t>米</a:t>
            </a:r>
            <a:endParaRPr lang="zh-CN" altLang="en-US" sz="1200" b="0" dirty="0">
              <a:latin typeface="Arial" panose="020B0604020202020204" pitchFamily="34" charset="0"/>
            </a:endParaRPr>
          </a:p>
        </p:txBody>
      </p:sp>
      <p:sp>
        <p:nvSpPr>
          <p:cNvPr id="270359" name="任意多边形 270358"/>
          <p:cNvSpPr/>
          <p:nvPr/>
        </p:nvSpPr>
        <p:spPr>
          <a:xfrm>
            <a:off x="4312920" y="4274503"/>
            <a:ext cx="288925" cy="217487"/>
          </a:xfrm>
          <a:custGeom>
            <a:avLst/>
            <a:gdLst>
              <a:gd name="txL" fmla="*/ 12427 w 21600"/>
              <a:gd name="txT" fmla="*/ 2912 h 21600"/>
              <a:gd name="txR" fmla="*/ 18227 w 21600"/>
              <a:gd name="txB" fmla="*/ 9246 h 21600"/>
            </a:gdLst>
            <a:ahLst/>
            <a:cxnLst>
              <a:cxn ang="270">
                <a:pos x="15126" y="0"/>
              </a:cxn>
              <a:cxn ang="90">
                <a:pos x="15126" y="12158"/>
              </a:cxn>
              <a:cxn ang="90">
                <a:pos x="3237" y="21600"/>
              </a:cxn>
              <a:cxn ang="0">
                <a:pos x="21600" y="6079"/>
              </a:cxn>
            </a:cxnLst>
            <a:rect l="txL" t="txT" r="txR" b="txB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arcTo wR="12427" hR="9246" stAng="-5400000" swAng="-5400000"/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arcTo wR="5953" hR="2912" stAng="10800000" swAng="5400000"/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0360" name="文本框 270359"/>
          <p:cNvSpPr txBox="1"/>
          <p:nvPr/>
        </p:nvSpPr>
        <p:spPr>
          <a:xfrm rot="10863516" flipV="1">
            <a:off x="3233420" y="4490403"/>
            <a:ext cx="1047750" cy="396875"/>
          </a:xfrm>
          <a:prstGeom prst="rect">
            <a:avLst/>
          </a:prstGeom>
          <a:solidFill>
            <a:srgbClr val="00CC66"/>
          </a:solidFill>
          <a:ln w="9525">
            <a:noFill/>
          </a:ln>
        </p:spPr>
        <p:txBody>
          <a:bodyPr>
            <a:spAutoFit/>
          </a:bodyPr>
          <a:p>
            <a:pPr eaLnBrk="0" fontAlgn="ctr" hangingPunct="0">
              <a:spcBef>
                <a:spcPct val="50000"/>
              </a:spcBef>
            </a:pPr>
            <a:r>
              <a:rPr lang="zh-CN" altLang="en-US" sz="2000" b="0" dirty="0">
                <a:latin typeface="Arial" panose="020B0604020202020204" pitchFamily="34" charset="0"/>
              </a:rPr>
              <a:t>警冲标</a:t>
            </a:r>
            <a:endParaRPr lang="zh-CN" altLang="en-US" sz="2000" b="0" dirty="0">
              <a:latin typeface="Arial" panose="020B0604020202020204" pitchFamily="34" charset="0"/>
            </a:endParaRPr>
          </a:p>
        </p:txBody>
      </p:sp>
      <p:sp>
        <p:nvSpPr>
          <p:cNvPr id="270361" name="直接连接符 270360"/>
          <p:cNvSpPr/>
          <p:nvPr/>
        </p:nvSpPr>
        <p:spPr>
          <a:xfrm>
            <a:off x="4817745" y="3771265"/>
            <a:ext cx="936625" cy="0"/>
          </a:xfrm>
          <a:prstGeom prst="line">
            <a:avLst/>
          </a:prstGeom>
          <a:ln w="9525" cap="flat" cmpd="sng">
            <a:solidFill>
              <a:schemeClr val="folHlink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0362" name="直接连接符 270361"/>
          <p:cNvSpPr/>
          <p:nvPr/>
        </p:nvSpPr>
        <p:spPr>
          <a:xfrm flipH="1">
            <a:off x="3736658" y="3771265"/>
            <a:ext cx="936625" cy="0"/>
          </a:xfrm>
          <a:prstGeom prst="line">
            <a:avLst/>
          </a:prstGeom>
          <a:ln w="9525" cap="flat" cmpd="sng">
            <a:solidFill>
              <a:srgbClr val="0066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0363" name="文本框 270362"/>
          <p:cNvSpPr txBox="1"/>
          <p:nvPr/>
        </p:nvSpPr>
        <p:spPr>
          <a:xfrm>
            <a:off x="3449320" y="3339465"/>
            <a:ext cx="1223963" cy="336550"/>
          </a:xfrm>
          <a:prstGeom prst="rect">
            <a:avLst/>
          </a:prstGeom>
          <a:solidFill>
            <a:srgbClr val="CC0000"/>
          </a:solidFill>
          <a:ln w="9525">
            <a:noFill/>
          </a:ln>
        </p:spPr>
        <p:txBody>
          <a:bodyPr>
            <a:spAutoFit/>
          </a:bodyPr>
          <a:p>
            <a:pPr eaLnBrk="0" fontAlgn="ctr" hangingPunct="0">
              <a:spcBef>
                <a:spcPct val="50000"/>
              </a:spcBef>
            </a:pPr>
            <a:r>
              <a:rPr lang="zh-CN" altLang="en-US" sz="1600" b="0" dirty="0">
                <a:solidFill>
                  <a:schemeClr val="bg1"/>
                </a:solidFill>
                <a:latin typeface="Arial" panose="020B0604020202020204" pitchFamily="34" charset="0"/>
              </a:rPr>
              <a:t>警冲标外方</a:t>
            </a:r>
            <a:endParaRPr lang="zh-CN" altLang="en-US" sz="1600" b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70364" name="文本框 270363"/>
          <p:cNvSpPr txBox="1"/>
          <p:nvPr/>
        </p:nvSpPr>
        <p:spPr>
          <a:xfrm>
            <a:off x="4817745" y="3339465"/>
            <a:ext cx="1223963" cy="337185"/>
          </a:xfrm>
          <a:prstGeom prst="rect">
            <a:avLst/>
          </a:prstGeom>
          <a:solidFill>
            <a:srgbClr val="00CC66"/>
          </a:solidFill>
          <a:ln w="9525">
            <a:noFill/>
          </a:ln>
        </p:spPr>
        <p:txBody>
          <a:bodyPr>
            <a:spAutoFit/>
          </a:bodyPr>
          <a:p>
            <a:pPr eaLnBrk="0" fontAlgn="ctr" hangingPunct="0">
              <a:spcBef>
                <a:spcPct val="50000"/>
              </a:spcBef>
            </a:pPr>
            <a:r>
              <a:rPr lang="zh-CN" altLang="en-US" sz="1600" b="0" dirty="0">
                <a:latin typeface="Arial" panose="020B0604020202020204" pitchFamily="34" charset="0"/>
              </a:rPr>
              <a:t>警冲标内</a:t>
            </a:r>
            <a:r>
              <a:rPr lang="zh-CN" altLang="en-US" sz="1600" b="0" dirty="0">
                <a:latin typeface="Arial" panose="020B0604020202020204" pitchFamily="34" charset="0"/>
              </a:rPr>
              <a:t>方</a:t>
            </a:r>
            <a:endParaRPr lang="zh-CN" altLang="en-US" sz="1600" b="0" dirty="0">
              <a:latin typeface="Arial" panose="020B0604020202020204" pitchFamily="34" charset="0"/>
            </a:endParaRPr>
          </a:p>
        </p:txBody>
      </p:sp>
      <p:sp>
        <p:nvSpPr>
          <p:cNvPr id="270372" name="直接连接符 270371"/>
          <p:cNvSpPr/>
          <p:nvPr/>
        </p:nvSpPr>
        <p:spPr>
          <a:xfrm flipV="1">
            <a:off x="3233420" y="3987165"/>
            <a:ext cx="2952750" cy="7302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0373" name="直接连接符 270372"/>
          <p:cNvSpPr/>
          <p:nvPr/>
        </p:nvSpPr>
        <p:spPr>
          <a:xfrm>
            <a:off x="3736658" y="4131628"/>
            <a:ext cx="21748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0376" name="直接连接符 270375"/>
          <p:cNvSpPr/>
          <p:nvPr/>
        </p:nvSpPr>
        <p:spPr>
          <a:xfrm>
            <a:off x="4744720" y="4636453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0377" name="直接连接符 270376"/>
          <p:cNvSpPr/>
          <p:nvPr/>
        </p:nvSpPr>
        <p:spPr>
          <a:xfrm>
            <a:off x="4817745" y="3771265"/>
            <a:ext cx="0" cy="1800225"/>
          </a:xfrm>
          <a:prstGeom prst="line">
            <a:avLst/>
          </a:prstGeom>
          <a:ln w="28575" cap="rnd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270378" name="直接连接符 270377"/>
          <p:cNvSpPr/>
          <p:nvPr/>
        </p:nvSpPr>
        <p:spPr>
          <a:xfrm flipH="1">
            <a:off x="2296795" y="4060190"/>
            <a:ext cx="360363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0386" name="文本框 270385"/>
          <p:cNvSpPr txBox="1"/>
          <p:nvPr/>
        </p:nvSpPr>
        <p:spPr>
          <a:xfrm>
            <a:off x="6113145" y="4779328"/>
            <a:ext cx="2232025" cy="314325"/>
          </a:xfrm>
          <a:prstGeom prst="rect">
            <a:avLst/>
          </a:prstGeom>
          <a:solidFill>
            <a:srgbClr val="00CC66"/>
          </a:solidFill>
          <a:ln w="9525" cap="flat" cmpd="sng">
            <a:solidFill>
              <a:srgbClr val="00CC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0" fontAlgn="ctr" hangingPunct="0"/>
            <a:r>
              <a:rPr lang="zh-CN" altLang="en-US" sz="1400" b="0" dirty="0">
                <a:latin typeface="Arial" panose="020B0604020202020204" pitchFamily="34" charset="0"/>
              </a:rPr>
              <a:t>设于警冲标内方</a:t>
            </a:r>
            <a:r>
              <a:rPr lang="en-US" altLang="zh-CN" sz="1400" b="0" dirty="0">
                <a:latin typeface="Arial" panose="020B0604020202020204" pitchFamily="34" charset="0"/>
              </a:rPr>
              <a:t>3.5</a:t>
            </a:r>
            <a:r>
              <a:rPr lang="zh-CN" altLang="en-US" sz="1400" b="0" dirty="0">
                <a:latin typeface="Arial" panose="020B0604020202020204" pitchFamily="34" charset="0"/>
              </a:rPr>
              <a:t>～</a:t>
            </a:r>
            <a:r>
              <a:rPr lang="en-US" altLang="zh-CN" sz="1400" b="0" dirty="0">
                <a:latin typeface="Arial" panose="020B0604020202020204" pitchFamily="34" charset="0"/>
              </a:rPr>
              <a:t>4</a:t>
            </a:r>
            <a:r>
              <a:rPr lang="zh-CN" altLang="en-US" sz="1400" b="0" dirty="0">
                <a:latin typeface="Arial" panose="020B0604020202020204" pitchFamily="34" charset="0"/>
              </a:rPr>
              <a:t>米</a:t>
            </a:r>
            <a:endParaRPr lang="zh-CN" altLang="en-US" sz="1400" b="0" dirty="0">
              <a:latin typeface="Arial" panose="020B0604020202020204" pitchFamily="34" charset="0"/>
            </a:endParaRPr>
          </a:p>
        </p:txBody>
      </p:sp>
      <p:sp>
        <p:nvSpPr>
          <p:cNvPr id="270387" name="直接连接符 270386"/>
          <p:cNvSpPr/>
          <p:nvPr/>
        </p:nvSpPr>
        <p:spPr>
          <a:xfrm flipH="1">
            <a:off x="5754370" y="4923790"/>
            <a:ext cx="3587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0388" name="直接连接符 270387"/>
          <p:cNvSpPr/>
          <p:nvPr/>
        </p:nvSpPr>
        <p:spPr>
          <a:xfrm flipH="1" flipV="1">
            <a:off x="5754370" y="4347528"/>
            <a:ext cx="358775" cy="5762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0391" name="直接连接符 270390"/>
          <p:cNvSpPr/>
          <p:nvPr/>
        </p:nvSpPr>
        <p:spPr>
          <a:xfrm flipV="1">
            <a:off x="5465445" y="4274503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0392" name="直接连接符 270391"/>
          <p:cNvSpPr/>
          <p:nvPr/>
        </p:nvSpPr>
        <p:spPr>
          <a:xfrm>
            <a:off x="5536883" y="4347528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0393" name="直接连接符 270392"/>
          <p:cNvSpPr/>
          <p:nvPr/>
        </p:nvSpPr>
        <p:spPr>
          <a:xfrm flipH="1">
            <a:off x="5320983" y="4418965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0395" name="直接连接符 270394"/>
          <p:cNvSpPr/>
          <p:nvPr/>
        </p:nvSpPr>
        <p:spPr>
          <a:xfrm>
            <a:off x="4817745" y="4347528"/>
            <a:ext cx="0" cy="287337"/>
          </a:xfrm>
          <a:prstGeom prst="line">
            <a:avLst/>
          </a:prstGeom>
          <a:ln w="9525">
            <a:noFill/>
          </a:ln>
        </p:spPr>
      </p:sp>
      <p:sp>
        <p:nvSpPr>
          <p:cNvPr id="270396" name="直接连接符 270395"/>
          <p:cNvSpPr/>
          <p:nvPr/>
        </p:nvSpPr>
        <p:spPr>
          <a:xfrm flipV="1">
            <a:off x="4528820" y="4634865"/>
            <a:ext cx="73025" cy="504825"/>
          </a:xfrm>
          <a:prstGeom prst="line">
            <a:avLst/>
          </a:prstGeom>
          <a:ln w="9525">
            <a:noFill/>
          </a:ln>
        </p:spPr>
      </p:sp>
      <p:sp>
        <p:nvSpPr>
          <p:cNvPr id="270397" name="直接连接符 270396"/>
          <p:cNvSpPr/>
          <p:nvPr/>
        </p:nvSpPr>
        <p:spPr>
          <a:xfrm flipV="1">
            <a:off x="4817745" y="4418965"/>
            <a:ext cx="0" cy="215900"/>
          </a:xfrm>
          <a:prstGeom prst="line">
            <a:avLst/>
          </a:prstGeom>
          <a:ln w="9525">
            <a:noFill/>
          </a:ln>
        </p:spPr>
      </p:sp>
      <p:sp>
        <p:nvSpPr>
          <p:cNvPr id="270398" name="直接连接符 270397"/>
          <p:cNvSpPr/>
          <p:nvPr/>
        </p:nvSpPr>
        <p:spPr>
          <a:xfrm>
            <a:off x="4944745" y="4474528"/>
            <a:ext cx="0" cy="2873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0399" name="直接连接符 270398"/>
          <p:cNvSpPr/>
          <p:nvPr/>
        </p:nvSpPr>
        <p:spPr>
          <a:xfrm flipV="1">
            <a:off x="4817745" y="4058603"/>
            <a:ext cx="0" cy="2159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0400" name="文本框 270399"/>
          <p:cNvSpPr txBox="1"/>
          <p:nvPr/>
        </p:nvSpPr>
        <p:spPr>
          <a:xfrm flipH="1">
            <a:off x="4889183" y="3915728"/>
            <a:ext cx="287337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sz="1800" b="0" dirty="0">
              <a:latin typeface="Arial" panose="020B0604020202020204" pitchFamily="34" charset="0"/>
            </a:endParaRPr>
          </a:p>
        </p:txBody>
      </p:sp>
      <p:sp>
        <p:nvSpPr>
          <p:cNvPr id="270401" name="文本框 270400"/>
          <p:cNvSpPr txBox="1"/>
          <p:nvPr/>
        </p:nvSpPr>
        <p:spPr>
          <a:xfrm>
            <a:off x="4889183" y="4058603"/>
            <a:ext cx="504825" cy="274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1200" b="0">
                <a:latin typeface="Arial" panose="020B0604020202020204" pitchFamily="34" charset="0"/>
              </a:rPr>
              <a:t>2m</a:t>
            </a:r>
            <a:endParaRPr lang="en-US" altLang="zh-CN" sz="1200" b="0">
              <a:latin typeface="Arial" panose="020B0604020202020204" pitchFamily="34" charset="0"/>
            </a:endParaRPr>
          </a:p>
        </p:txBody>
      </p:sp>
      <p:sp>
        <p:nvSpPr>
          <p:cNvPr id="270402" name="文本框 270401"/>
          <p:cNvSpPr txBox="1"/>
          <p:nvPr/>
        </p:nvSpPr>
        <p:spPr>
          <a:xfrm flipV="1">
            <a:off x="6833870" y="3250565"/>
            <a:ext cx="503238" cy="366713"/>
          </a:xfrm>
          <a:prstGeom prst="rect">
            <a:avLst/>
          </a:prstGeom>
          <a:noFill/>
          <a:ln w="9525">
            <a:noFill/>
          </a:ln>
        </p:spPr>
        <p:txBody>
          <a:bodyPr rot="10800000">
            <a:spAutoFit/>
          </a:bodyPr>
          <a:p>
            <a:endParaRPr sz="1800" b="0" dirty="0">
              <a:latin typeface="Arial" panose="020B0604020202020204" pitchFamily="34" charset="0"/>
            </a:endParaRPr>
          </a:p>
        </p:txBody>
      </p:sp>
      <p:sp>
        <p:nvSpPr>
          <p:cNvPr id="270403" name="文本框 270402"/>
          <p:cNvSpPr txBox="1"/>
          <p:nvPr/>
        </p:nvSpPr>
        <p:spPr>
          <a:xfrm>
            <a:off x="4889183" y="4347528"/>
            <a:ext cx="504825" cy="274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1200" b="0">
                <a:latin typeface="Arial" panose="020B0604020202020204" pitchFamily="34" charset="0"/>
              </a:rPr>
              <a:t>2m</a:t>
            </a:r>
            <a:endParaRPr lang="en-US" altLang="zh-CN" sz="1200" b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96035" y="2360295"/>
            <a:ext cx="9425940" cy="4099560"/>
          </a:xfrm>
          <a:prstGeom prst="rect">
            <a:avLst/>
          </a:prstGeom>
          <a:solidFill>
            <a:schemeClr val="bg1"/>
          </a:solidFill>
          <a:ln w="28575">
            <a:solidFill>
              <a:srgbClr val="2699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214755" y="1248410"/>
            <a:ext cx="9983470" cy="9772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dirty="0"/>
              <a:t> </a:t>
            </a:r>
            <a:r>
              <a:rPr lang="en-US" altLang="zh-CN" dirty="0"/>
              <a:t>  </a:t>
            </a:r>
            <a:r>
              <a:rPr lang="zh-CN" altLang="en-US" dirty="0">
                <a:solidFill>
                  <a:srgbClr val="269985"/>
                </a:solidFill>
                <a:sym typeface="+mn-ea"/>
              </a:rPr>
              <a:t>编号：</a:t>
            </a:r>
            <a:r>
              <a:rPr lang="en-US" altLang="zh-CN" dirty="0">
                <a:latin typeface="Times New Roman" panose="02020603050405020304" charset="0"/>
                <a:cs typeface="Times New Roman" panose="02020603050405020304" charset="0"/>
              </a:rPr>
              <a:t>S</a:t>
            </a:r>
            <a:r>
              <a:rPr lang="zh-CN" altLang="en-US" dirty="0"/>
              <a:t>加下脚标 如：</a:t>
            </a:r>
            <a:r>
              <a:rPr lang="en-US" altLang="zh-CN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S</a:t>
            </a:r>
            <a:r>
              <a:rPr lang="en-US" altLang="zh-CN" baseline="-30000">
                <a:latin typeface="Times New Roman" panose="02020603050405020304" charset="0"/>
                <a:sym typeface="+mn-ea"/>
              </a:rPr>
              <a:t>4</a:t>
            </a:r>
            <a:r>
              <a:rPr lang="zh-CN" altLang="en-US">
                <a:latin typeface="Times New Roman" panose="02020603050405020304" charset="0"/>
                <a:sym typeface="+mn-ea"/>
              </a:rPr>
              <a:t>、</a:t>
            </a:r>
            <a:r>
              <a:rPr lang="en-US" altLang="zh-CN">
                <a:latin typeface="Times New Roman" panose="02020603050405020304" charset="0"/>
                <a:sym typeface="+mn-ea"/>
              </a:rPr>
              <a:t>S</a:t>
            </a:r>
            <a:r>
              <a:rPr lang="en-US" altLang="zh-CN" baseline="-30000">
                <a:latin typeface="Times New Roman" panose="02020603050405020304" charset="0"/>
                <a:sym typeface="+mn-ea"/>
              </a:rPr>
              <a:t>Ⅲ</a:t>
            </a:r>
            <a:r>
              <a:rPr lang="zh-CN" altLang="en-US">
                <a:latin typeface="Times New Roman" panose="02020603050405020304" charset="0"/>
                <a:sym typeface="+mn-ea"/>
              </a:rPr>
              <a:t>、</a:t>
            </a:r>
            <a:r>
              <a:rPr lang="en-US" altLang="zh-CN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X </a:t>
            </a:r>
            <a:r>
              <a:rPr lang="zh-CN" altLang="en-US">
                <a:latin typeface="Times New Roman" panose="02020603050405020304" charset="0"/>
                <a:sym typeface="+mn-ea"/>
              </a:rPr>
              <a:t>加下脚标 如：</a:t>
            </a:r>
            <a:r>
              <a:rPr lang="en-US" altLang="zh-CN">
                <a:latin typeface="Times New Roman" panose="02020603050405020304" charset="0"/>
                <a:sym typeface="+mn-ea"/>
              </a:rPr>
              <a:t>X</a:t>
            </a:r>
            <a:r>
              <a:rPr lang="en-US" altLang="zh-CN" baseline="-30000">
                <a:latin typeface="Times New Roman" panose="02020603050405020304" charset="0"/>
                <a:sym typeface="+mn-ea"/>
              </a:rPr>
              <a:t>Ⅰ </a:t>
            </a:r>
            <a:r>
              <a:rPr lang="zh-CN" altLang="en-US">
                <a:latin typeface="Times New Roman" panose="02020603050405020304" charset="0"/>
                <a:sym typeface="+mn-ea"/>
              </a:rPr>
              <a:t>等。</a:t>
            </a:r>
            <a:endParaRPr lang="zh-CN" altLang="en-US">
              <a:latin typeface="Times New Roman" panose="02020603050405020304" charset="0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en-US" altLang="zh-CN" dirty="0"/>
              <a:t>   </a:t>
            </a:r>
            <a:r>
              <a:rPr lang="zh-CN" altLang="en-US" dirty="0"/>
              <a:t>进路表示器：区分发车方向（A,B,C）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4099322" y="227308"/>
            <a:ext cx="5101742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2F726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列车信号机的命名及分类</a:t>
            </a:r>
            <a:endParaRPr lang="zh-CN" altLang="en-US" sz="2800" dirty="0">
              <a:solidFill>
                <a:srgbClr val="2F726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54" t="22585" r="85536" b="68844"/>
          <a:stretch>
            <a:fillRect/>
          </a:stretch>
        </p:blipFill>
        <p:spPr>
          <a:xfrm>
            <a:off x="3427518" y="382470"/>
            <a:ext cx="671804" cy="587828"/>
          </a:xfrm>
          <a:prstGeom prst="rect">
            <a:avLst/>
          </a:prstGeom>
        </p:spPr>
      </p:pic>
      <p:pic>
        <p:nvPicPr>
          <p:cNvPr id="10241" name="图片 16385" descr="Scan"/>
          <p:cNvPicPr>
            <a:picLocks noChangeAspect="1"/>
          </p:cNvPicPr>
          <p:nvPr/>
        </p:nvPicPr>
        <p:blipFill>
          <a:blip r:embed="rId2">
            <a:lum bright="-17990" contrast="54000"/>
          </a:blip>
          <a:srcRect l="16542" t="36351" r="6151" b="39906"/>
          <a:stretch>
            <a:fillRect/>
          </a:stretch>
        </p:blipFill>
        <p:spPr>
          <a:xfrm>
            <a:off x="1360805" y="2400935"/>
            <a:ext cx="9327515" cy="40043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0" name="圆角矩形 16389"/>
          <p:cNvSpPr/>
          <p:nvPr/>
        </p:nvSpPr>
        <p:spPr>
          <a:xfrm>
            <a:off x="1360805" y="3777615"/>
            <a:ext cx="523240" cy="393700"/>
          </a:xfrm>
          <a:prstGeom prst="round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Times New Roman" panose="02020603050405020304" charset="0"/>
              <a:ea typeface="幼圆" panose="020105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401685" y="3952240"/>
            <a:ext cx="662940" cy="624840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Times New Roman" panose="02020603050405020304" charset="0"/>
              <a:ea typeface="幼圆" panose="020105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7938770" y="3402965"/>
            <a:ext cx="678815" cy="549275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Times New Roman" panose="02020603050405020304" charset="0"/>
              <a:ea typeface="幼圆" panose="020105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889875" y="4667885"/>
            <a:ext cx="728345" cy="517525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Times New Roman" panose="02020603050405020304" charset="0"/>
              <a:ea typeface="幼圆" panose="020105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9201150" y="5185410"/>
            <a:ext cx="678180" cy="567055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Times New Roman" panose="02020603050405020304" charset="0"/>
              <a:ea typeface="幼圆" panose="020105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200515" y="5819140"/>
            <a:ext cx="678180" cy="586740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Times New Roman" panose="02020603050405020304" charset="0"/>
              <a:ea typeface="幼圆" panose="02010509060101010101" pitchFamily="49" charset="-122"/>
            </a:endParaRPr>
          </a:p>
        </p:txBody>
      </p:sp>
      <p:sp>
        <p:nvSpPr>
          <p:cNvPr id="11" name="圆角矩形标注 7173"/>
          <p:cNvSpPr/>
          <p:nvPr/>
        </p:nvSpPr>
        <p:spPr>
          <a:xfrm>
            <a:off x="6918325" y="2458720"/>
            <a:ext cx="1946910" cy="649605"/>
          </a:xfrm>
          <a:prstGeom prst="wedgeRoundRectCallout">
            <a:avLst>
              <a:gd name="adj1" fmla="val 21102"/>
              <a:gd name="adj2" fmla="val 92619"/>
              <a:gd name="adj3" fmla="val 16667"/>
            </a:avLst>
          </a:prstGeom>
          <a:solidFill>
            <a:srgbClr val="D4E7E7"/>
          </a:solidFill>
          <a:ln w="9525" cap="flat" cmpd="sng">
            <a:solidFill>
              <a:srgbClr val="D4E7E7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1" tIns="46991" rIns="90171" bIns="46991" anchor="ctr" anchorCtr="0"/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进路表示器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 flipH="1" flipV="1">
            <a:off x="1979930" y="3970020"/>
            <a:ext cx="8214995" cy="825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099322" y="227308"/>
            <a:ext cx="5101742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2F726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出站信号机的机柱选择</a:t>
            </a:r>
            <a:endParaRPr lang="zh-CN" altLang="en-US" sz="2800" dirty="0">
              <a:solidFill>
                <a:srgbClr val="2F726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54" t="22585" r="85536" b="68844"/>
          <a:stretch>
            <a:fillRect/>
          </a:stretch>
        </p:blipFill>
        <p:spPr>
          <a:xfrm>
            <a:off x="3427518" y="382470"/>
            <a:ext cx="671804" cy="58782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1560" y="2177415"/>
            <a:ext cx="9832975" cy="3808730"/>
          </a:xfrm>
          <a:prstGeom prst="rect">
            <a:avLst/>
          </a:prstGeom>
        </p:spPr>
      </p:pic>
      <p:sp>
        <p:nvSpPr>
          <p:cNvPr id="6" name="矩形标注 5"/>
          <p:cNvSpPr/>
          <p:nvPr/>
        </p:nvSpPr>
        <p:spPr>
          <a:xfrm>
            <a:off x="3959225" y="4182110"/>
            <a:ext cx="1702435" cy="841375"/>
          </a:xfrm>
          <a:prstGeom prst="wedgeRectCallou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/>
              <a:t>正线出站使用高柱</a:t>
            </a:r>
            <a:endParaRPr lang="zh-CN" altLang="en-US"/>
          </a:p>
        </p:txBody>
      </p:sp>
      <p:sp>
        <p:nvSpPr>
          <p:cNvPr id="2" name="椭圆形标注 1"/>
          <p:cNvSpPr/>
          <p:nvPr/>
        </p:nvSpPr>
        <p:spPr>
          <a:xfrm>
            <a:off x="9609455" y="3384550"/>
            <a:ext cx="1945640" cy="1046480"/>
          </a:xfrm>
          <a:prstGeom prst="wedgeEllipse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侧线出站使用矮柱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93645" y="1235075"/>
            <a:ext cx="7644130" cy="534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sz="2400" b="1" dirty="0">
                <a:solidFill>
                  <a:schemeClr val="tx1"/>
                </a:solidFill>
                <a:sym typeface="+mn-ea"/>
              </a:rPr>
              <a:t>正线出站信号机选用高柱；测线出站信号机选用矮柱。</a:t>
            </a:r>
            <a:endParaRPr lang="zh-CN" sz="2400" b="1" dirty="0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458720" y="2599690"/>
            <a:ext cx="338455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如何</a:t>
            </a:r>
            <a:r>
              <a:rPr lang="zh-CN" altLang="en-US" sz="2800" dirty="0">
                <a:ln>
                  <a:noFill/>
                </a:ln>
                <a:solidFill>
                  <a:srgbClr val="269985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区分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信号机防护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l" defTabSz="914400">
              <a:defRPr/>
            </a:pP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l" defTabSz="914400"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的</a:t>
            </a:r>
            <a:r>
              <a:rPr lang="zh-CN" altLang="en-US" sz="2800" dirty="0">
                <a:ln>
                  <a:noFill/>
                </a:ln>
                <a:solidFill>
                  <a:srgbClr val="269985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方向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和防护的</a:t>
            </a:r>
            <a:r>
              <a:rPr lang="zh-CN" altLang="en-US" sz="2800" dirty="0">
                <a:ln>
                  <a:noFill/>
                </a:ln>
                <a:solidFill>
                  <a:srgbClr val="269985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范围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?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71220" y="2571115"/>
            <a:ext cx="5979795" cy="3102610"/>
          </a:xfrm>
          <a:prstGeom prst="rect">
            <a:avLst/>
          </a:prstGeom>
          <a:solidFill>
            <a:schemeClr val="bg1"/>
          </a:solidFill>
          <a:ln w="28575">
            <a:solidFill>
              <a:srgbClr val="2699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标注 7173"/>
          <p:cNvSpPr/>
          <p:nvPr/>
        </p:nvSpPr>
        <p:spPr>
          <a:xfrm>
            <a:off x="871220" y="1561465"/>
            <a:ext cx="2465070" cy="739775"/>
          </a:xfrm>
          <a:prstGeom prst="wedgeRoundRectCallout">
            <a:avLst>
              <a:gd name="adj1" fmla="val -14896"/>
              <a:gd name="adj2" fmla="val -47107"/>
              <a:gd name="adj3" fmla="val 16667"/>
            </a:avLst>
          </a:prstGeom>
          <a:solidFill>
            <a:srgbClr val="D4E7E7"/>
          </a:solidFill>
          <a:ln w="9525" cap="flat" cmpd="sng">
            <a:solidFill>
              <a:srgbClr val="D4E7E7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1" tIns="46991" rIns="90171" bIns="46991" anchor="ctr" anchorCtr="0"/>
          <a:lstStyle/>
          <a:p>
            <a:pPr>
              <a:lnSpc>
                <a:spcPct val="120000"/>
              </a:lnSpc>
            </a:pPr>
            <a:r>
              <a:rPr sz="2400" dirty="0">
                <a:solidFill>
                  <a:prstClr val="black">
                    <a:lumMod val="75000"/>
                    <a:lumOff val="25000"/>
                  </a:prstClr>
                </a:solidFill>
                <a:ea typeface="时尚中黑简体" panose="01010104010101010101" pitchFamily="2" charset="-122"/>
              </a:rPr>
              <a:t>调车信号机为例</a:t>
            </a:r>
            <a:endParaRPr sz="2400" dirty="0">
              <a:solidFill>
                <a:prstClr val="black">
                  <a:lumMod val="75000"/>
                  <a:lumOff val="25000"/>
                </a:prstClr>
              </a:solidFill>
              <a:ea typeface="时尚中黑简体" panose="01010104010101010101" pitchFamily="2" charset="-122"/>
            </a:endParaRPr>
          </a:p>
        </p:txBody>
      </p:sp>
      <p:grpSp>
        <p:nvGrpSpPr>
          <p:cNvPr id="14339" name="组合 14338"/>
          <p:cNvGrpSpPr/>
          <p:nvPr/>
        </p:nvGrpSpPr>
        <p:grpSpPr>
          <a:xfrm>
            <a:off x="1234123" y="3582670"/>
            <a:ext cx="2590800" cy="792163"/>
            <a:chOff x="0" y="0"/>
            <a:chExt cx="1632" cy="499"/>
          </a:xfrm>
        </p:grpSpPr>
        <p:sp>
          <p:nvSpPr>
            <p:cNvPr id="8195" name="直接连接符 14339"/>
            <p:cNvSpPr/>
            <p:nvPr/>
          </p:nvSpPr>
          <p:spPr>
            <a:xfrm>
              <a:off x="0" y="227"/>
              <a:ext cx="1542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Times New Roman" panose="02020603050405020304" charset="0"/>
                <a:ea typeface="幼圆" panose="02010509060101010101" pitchFamily="49" charset="-122"/>
              </a:endParaRPr>
            </a:p>
          </p:txBody>
        </p:sp>
        <p:sp>
          <p:nvSpPr>
            <p:cNvPr id="8196" name="直接连接符 14340"/>
            <p:cNvSpPr/>
            <p:nvPr/>
          </p:nvSpPr>
          <p:spPr>
            <a:xfrm>
              <a:off x="771" y="46"/>
              <a:ext cx="0" cy="21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Times New Roman" panose="02020603050405020304" charset="0"/>
                <a:ea typeface="幼圆" panose="02010509060101010101" pitchFamily="49" charset="-122"/>
              </a:endParaRPr>
            </a:p>
          </p:txBody>
        </p:sp>
        <p:sp>
          <p:nvSpPr>
            <p:cNvPr id="8197" name="椭圆 14341"/>
            <p:cNvSpPr/>
            <p:nvPr/>
          </p:nvSpPr>
          <p:spPr>
            <a:xfrm>
              <a:off x="771" y="46"/>
              <a:ext cx="136" cy="136"/>
            </a:xfrm>
            <a:prstGeom prst="ellipse">
              <a:avLst/>
            </a:prstGeom>
            <a:solidFill>
              <a:srgbClr val="0000FF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Times New Roman" panose="02020603050405020304" charset="0"/>
                <a:ea typeface="幼圆" panose="02010509060101010101" pitchFamily="49" charset="-122"/>
              </a:endParaRPr>
            </a:p>
          </p:txBody>
        </p:sp>
        <p:sp>
          <p:nvSpPr>
            <p:cNvPr id="8198" name="直接连接符 14342"/>
            <p:cNvSpPr/>
            <p:nvPr/>
          </p:nvSpPr>
          <p:spPr>
            <a:xfrm>
              <a:off x="136" y="46"/>
              <a:ext cx="31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dash"/>
              <a:round/>
              <a:headEnd type="none" w="med" len="med"/>
              <a:tailEnd type="triangle" w="med" len="med"/>
            </a:ln>
          </p:spPr>
          <p:txBody>
            <a:bodyPr anchor="t" anchorCtr="0"/>
            <a:lstStyle/>
            <a:p>
              <a:endParaRPr lang="zh-CN" altLang="en-US">
                <a:latin typeface="Times New Roman" panose="02020603050405020304" charset="0"/>
                <a:ea typeface="幼圆" panose="02010509060101010101" pitchFamily="49" charset="-122"/>
              </a:endParaRPr>
            </a:p>
          </p:txBody>
        </p:sp>
        <p:sp>
          <p:nvSpPr>
            <p:cNvPr id="8199" name="矩形 14343"/>
            <p:cNvSpPr/>
            <p:nvPr/>
          </p:nvSpPr>
          <p:spPr>
            <a:xfrm>
              <a:off x="136" y="318"/>
              <a:ext cx="544" cy="1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pPr algn="ctr"/>
              <a:r>
                <a:rPr lang="en-US" altLang="zh-CN" b="1" dirty="0">
                  <a:latin typeface="Arial" panose="020B0604020202020204" pitchFamily="34" charset="0"/>
                  <a:ea typeface="宋体" panose="02010600030101010101" pitchFamily="2" charset="-122"/>
                </a:rPr>
                <a:t>IIAG</a:t>
              </a:r>
              <a:endParaRPr lang="en-US" altLang="zh-CN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algn="ctr"/>
              <a:r>
                <a:rPr sz="2000" dirty="0">
                  <a:solidFill>
                    <a:prstClr val="black">
                      <a:lumMod val="75000"/>
                      <a:lumOff val="25000"/>
                    </a:prstClr>
                  </a:solidFill>
                  <a:ea typeface="时尚中黑简体" panose="01010104010101010101" pitchFamily="2" charset="-122"/>
                </a:rPr>
                <a:t>接近区段</a:t>
              </a:r>
              <a:endPara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时尚中黑简体" panose="01010104010101010101" pitchFamily="2" charset="-122"/>
              </a:endParaRPr>
            </a:p>
          </p:txBody>
        </p:sp>
        <p:sp>
          <p:nvSpPr>
            <p:cNvPr id="8200" name="矩形 14344"/>
            <p:cNvSpPr/>
            <p:nvPr/>
          </p:nvSpPr>
          <p:spPr>
            <a:xfrm>
              <a:off x="771" y="318"/>
              <a:ext cx="861" cy="1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pPr algn="ctr"/>
              <a:r>
                <a:rPr lang="en-US" altLang="zh-CN" b="1" dirty="0">
                  <a:latin typeface="Arial" panose="020B0604020202020204" pitchFamily="34" charset="0"/>
                  <a:ea typeface="宋体" panose="02010600030101010101" pitchFamily="2" charset="-122"/>
                </a:rPr>
                <a:t>1DG</a:t>
              </a:r>
              <a:endParaRPr lang="en-US" altLang="zh-CN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algn="ctr"/>
              <a:r>
                <a:rPr sz="2000" dirty="0">
                  <a:solidFill>
                    <a:prstClr val="black">
                      <a:lumMod val="75000"/>
                      <a:lumOff val="25000"/>
                    </a:prstClr>
                  </a:solidFill>
                  <a:ea typeface="时尚中黑简体" panose="01010104010101010101" pitchFamily="2" charset="-122"/>
                </a:rPr>
                <a:t>防护区段</a:t>
              </a:r>
              <a:endParaRPr sz="2000" dirty="0">
                <a:solidFill>
                  <a:prstClr val="black">
                    <a:lumMod val="75000"/>
                    <a:lumOff val="25000"/>
                  </a:prstClr>
                </a:solidFill>
                <a:ea typeface="时尚中黑简体" panose="01010104010101010101" pitchFamily="2" charset="-122"/>
              </a:endParaRPr>
            </a:p>
          </p:txBody>
        </p:sp>
        <p:sp>
          <p:nvSpPr>
            <p:cNvPr id="8201" name="矩形 14345"/>
            <p:cNvSpPr/>
            <p:nvPr/>
          </p:nvSpPr>
          <p:spPr>
            <a:xfrm>
              <a:off x="953" y="0"/>
              <a:ext cx="227" cy="1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pPr algn="ctr"/>
              <a:r>
                <a:rPr lang="en-US" altLang="zh-CN" dirty="0">
                  <a:latin typeface="Arial" panose="020B0604020202020204" pitchFamily="34" charset="0"/>
                  <a:ea typeface="宋体" panose="02010600030101010101" pitchFamily="2" charset="-122"/>
                </a:rPr>
                <a:t>D1</a:t>
              </a:r>
              <a:endParaRPr lang="en-US" alt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8202" name="图片 1434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2" y="136"/>
              <a:ext cx="302" cy="7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4348" name="组合 14347"/>
          <p:cNvGrpSpPr/>
          <p:nvPr/>
        </p:nvGrpSpPr>
        <p:grpSpPr>
          <a:xfrm>
            <a:off x="4461510" y="3608070"/>
            <a:ext cx="1974850" cy="911225"/>
            <a:chOff x="-20" y="-120"/>
            <a:chExt cx="1244" cy="574"/>
          </a:xfrm>
        </p:grpSpPr>
        <p:sp>
          <p:nvSpPr>
            <p:cNvPr id="8204" name="直接连接符 14348"/>
            <p:cNvSpPr/>
            <p:nvPr/>
          </p:nvSpPr>
          <p:spPr>
            <a:xfrm>
              <a:off x="-20" y="89"/>
              <a:ext cx="1200" cy="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Times New Roman" panose="02020603050405020304" charset="0"/>
                <a:ea typeface="幼圆" panose="02010509060101010101" pitchFamily="49" charset="-122"/>
              </a:endParaRPr>
            </a:p>
          </p:txBody>
        </p:sp>
        <p:sp>
          <p:nvSpPr>
            <p:cNvPr id="8205" name="直接连接符 14349"/>
            <p:cNvSpPr/>
            <p:nvPr/>
          </p:nvSpPr>
          <p:spPr>
            <a:xfrm>
              <a:off x="590" y="45"/>
              <a:ext cx="0" cy="21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Times New Roman" panose="02020603050405020304" charset="0"/>
                <a:ea typeface="幼圆" panose="02010509060101010101" pitchFamily="49" charset="-122"/>
              </a:endParaRPr>
            </a:p>
          </p:txBody>
        </p:sp>
        <p:sp>
          <p:nvSpPr>
            <p:cNvPr id="8206" name="椭圆 14350"/>
            <p:cNvSpPr/>
            <p:nvPr/>
          </p:nvSpPr>
          <p:spPr>
            <a:xfrm>
              <a:off x="454" y="136"/>
              <a:ext cx="136" cy="136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Times New Roman" panose="02020603050405020304" charset="0"/>
                <a:ea typeface="幼圆" panose="02010509060101010101" pitchFamily="49" charset="-122"/>
              </a:endParaRPr>
            </a:p>
          </p:txBody>
        </p:sp>
        <p:sp>
          <p:nvSpPr>
            <p:cNvPr id="8207" name="直接连接符 14351"/>
            <p:cNvSpPr/>
            <p:nvPr/>
          </p:nvSpPr>
          <p:spPr>
            <a:xfrm flipH="1">
              <a:off x="712" y="-120"/>
              <a:ext cx="271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dash"/>
              <a:round/>
              <a:headEnd type="none" w="med" len="med"/>
              <a:tailEnd type="triangle" w="med" len="med"/>
            </a:ln>
          </p:spPr>
          <p:txBody>
            <a:bodyPr anchor="t" anchorCtr="0"/>
            <a:lstStyle/>
            <a:p>
              <a:endParaRPr lang="zh-CN" altLang="en-US">
                <a:latin typeface="Times New Roman" panose="02020603050405020304" charset="0"/>
                <a:ea typeface="幼圆" panose="02010509060101010101" pitchFamily="49" charset="-122"/>
              </a:endParaRPr>
            </a:p>
          </p:txBody>
        </p:sp>
        <p:sp>
          <p:nvSpPr>
            <p:cNvPr id="8208" name="矩形 14352"/>
            <p:cNvSpPr/>
            <p:nvPr/>
          </p:nvSpPr>
          <p:spPr>
            <a:xfrm>
              <a:off x="680" y="273"/>
              <a:ext cx="544" cy="1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pPr algn="ctr"/>
              <a:r>
                <a:rPr sz="2000" dirty="0">
                  <a:solidFill>
                    <a:prstClr val="black">
                      <a:lumMod val="75000"/>
                      <a:lumOff val="25000"/>
                    </a:prstClr>
                  </a:solidFill>
                  <a:ea typeface="时尚中黑简体" panose="01010104010101010101" pitchFamily="2" charset="-122"/>
                </a:rPr>
                <a:t>接近区段</a:t>
              </a:r>
              <a:endParaRPr sz="2000" dirty="0">
                <a:solidFill>
                  <a:prstClr val="black">
                    <a:lumMod val="75000"/>
                    <a:lumOff val="25000"/>
                  </a:prstClr>
                </a:solidFill>
                <a:ea typeface="时尚中黑简体" panose="01010104010101010101" pitchFamily="2" charset="-122"/>
              </a:endParaRPr>
            </a:p>
          </p:txBody>
        </p:sp>
        <p:sp>
          <p:nvSpPr>
            <p:cNvPr id="8209" name="矩形 14353"/>
            <p:cNvSpPr/>
            <p:nvPr/>
          </p:nvSpPr>
          <p:spPr>
            <a:xfrm>
              <a:off x="-20" y="273"/>
              <a:ext cx="544" cy="1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pPr algn="ctr"/>
              <a:r>
                <a:rPr sz="2000" dirty="0">
                  <a:solidFill>
                    <a:prstClr val="black">
                      <a:lumMod val="75000"/>
                      <a:lumOff val="25000"/>
                    </a:prstClr>
                  </a:solidFill>
                  <a:ea typeface="时尚中黑简体" panose="01010104010101010101" pitchFamily="2" charset="-122"/>
                </a:rPr>
                <a:t>防护区段</a:t>
              </a:r>
              <a:endParaRPr lang="zh-CN" altLang="en-US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8210" name="图片 1435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697" y="-9"/>
              <a:ext cx="339" cy="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11" name="矩形 14355"/>
            <p:cNvSpPr/>
            <p:nvPr/>
          </p:nvSpPr>
          <p:spPr>
            <a:xfrm>
              <a:off x="659" y="113"/>
              <a:ext cx="227" cy="1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pPr algn="ctr"/>
              <a:r>
                <a:rPr lang="en-US" altLang="zh-CN" dirty="0">
                  <a:latin typeface="Arial" panose="020B0604020202020204" pitchFamily="34" charset="0"/>
                  <a:ea typeface="宋体" panose="02010600030101010101" pitchFamily="2" charset="-122"/>
                </a:rPr>
                <a:t>D17</a:t>
              </a:r>
              <a:endParaRPr lang="en-US" alt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57" name="矩形 14356"/>
          <p:cNvSpPr/>
          <p:nvPr/>
        </p:nvSpPr>
        <p:spPr>
          <a:xfrm>
            <a:off x="1953260" y="4722813"/>
            <a:ext cx="1008063" cy="287337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lstStyle/>
          <a:p>
            <a:pPr algn="ctr"/>
            <a:r>
              <a:rPr sz="2400" dirty="0">
                <a:solidFill>
                  <a:prstClr val="black">
                    <a:lumMod val="75000"/>
                    <a:lumOff val="25000"/>
                  </a:prstClr>
                </a:solidFill>
                <a:ea typeface="时尚中黑简体" panose="01010104010101010101" pitchFamily="2" charset="-122"/>
              </a:rPr>
              <a:t>（左向）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8" name="矩形 14357"/>
          <p:cNvSpPr/>
          <p:nvPr/>
        </p:nvSpPr>
        <p:spPr>
          <a:xfrm>
            <a:off x="4977448" y="4724400"/>
            <a:ext cx="1008062" cy="287338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lstStyle/>
          <a:p>
            <a:pPr algn="ctr"/>
            <a:r>
              <a:rPr sz="2400" dirty="0">
                <a:solidFill>
                  <a:prstClr val="black">
                    <a:lumMod val="75000"/>
                    <a:lumOff val="25000"/>
                  </a:prstClr>
                </a:solidFill>
                <a:ea typeface="时尚中黑简体" panose="01010104010101010101" pitchFamily="2" charset="-122"/>
              </a:rPr>
              <a:t>（右向）</a:t>
            </a:r>
            <a:endParaRPr sz="2400" dirty="0">
              <a:solidFill>
                <a:prstClr val="black">
                  <a:lumMod val="75000"/>
                  <a:lumOff val="25000"/>
                </a:prstClr>
              </a:solidFill>
              <a:ea typeface="时尚中黑简体" panose="0101010401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34440" y="4201795"/>
            <a:ext cx="2444115" cy="388620"/>
          </a:xfrm>
          <a:prstGeom prst="rect">
            <a:avLst/>
          </a:prstGeom>
          <a:solidFill>
            <a:srgbClr val="278F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3" name="矩形 2"/>
          <p:cNvSpPr/>
          <p:nvPr/>
        </p:nvSpPr>
        <p:spPr>
          <a:xfrm>
            <a:off x="4267200" y="4255135"/>
            <a:ext cx="2326005" cy="318135"/>
          </a:xfrm>
          <a:prstGeom prst="rect">
            <a:avLst/>
          </a:prstGeom>
          <a:solidFill>
            <a:srgbClr val="278E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7" name="矩形: 圆角 8"/>
          <p:cNvSpPr/>
          <p:nvPr/>
        </p:nvSpPr>
        <p:spPr>
          <a:xfrm>
            <a:off x="497205" y="884555"/>
            <a:ext cx="3531870" cy="290830"/>
          </a:xfrm>
          <a:prstGeom prst="roundRect">
            <a:avLst>
              <a:gd name="adj" fmla="val 36667"/>
            </a:avLst>
          </a:prstGeom>
          <a:gradFill>
            <a:gsLst>
              <a:gs pos="0">
                <a:srgbClr val="26A886"/>
              </a:gs>
              <a:gs pos="100000">
                <a:srgbClr val="28808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68691" y="592043"/>
            <a:ext cx="3434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914400"/>
            <a:r>
              <a:rPr lang="zh-CN" altLang="en-US" sz="3200" dirty="0">
                <a:solidFill>
                  <a:prstClr val="black">
                    <a:lumMod val="65000"/>
                    <a:lumOff val="35000"/>
                  </a:prst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信号机的防护方向</a:t>
            </a:r>
            <a:endParaRPr lang="zh-CN" altLang="en-US" sz="3200" dirty="0">
              <a:solidFill>
                <a:prstClr val="black">
                  <a:lumMod val="65000"/>
                  <a:lumOff val="35000"/>
                </a:prstClr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7" grpId="0"/>
      <p:bldP spid="14358" grpId="0"/>
      <p:bldP spid="4" grpId="0" bldLvl="0" animBg="1"/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0610" y="2487295"/>
            <a:ext cx="9425940" cy="3882390"/>
          </a:xfrm>
          <a:prstGeom prst="rect">
            <a:avLst/>
          </a:prstGeom>
          <a:solidFill>
            <a:schemeClr val="bg1"/>
          </a:solidFill>
          <a:ln w="28575">
            <a:solidFill>
              <a:srgbClr val="2699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214755" y="1248410"/>
            <a:ext cx="9983470" cy="142049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dirty="0"/>
              <a:t> </a:t>
            </a:r>
            <a:r>
              <a:rPr lang="en-US" altLang="zh-CN" dirty="0"/>
              <a:t>  </a:t>
            </a:r>
            <a:r>
              <a:rPr dirty="0" err="1"/>
              <a:t>信号机是用于防护其内方的轨道电路区段的</a:t>
            </a:r>
            <a:r>
              <a:rPr dirty="0"/>
              <a:t>。</a:t>
            </a:r>
            <a:br>
              <a:rPr dirty="0"/>
            </a:br>
            <a:r>
              <a:rPr lang="en-US" dirty="0"/>
              <a:t>  </a:t>
            </a:r>
            <a:r>
              <a:rPr lang="zh-CN" altLang="en-US" dirty="0">
                <a:solidFill>
                  <a:srgbClr val="269985"/>
                </a:solidFill>
              </a:rPr>
              <a:t> 防护范围:</a:t>
            </a:r>
            <a:r>
              <a:rPr dirty="0" err="1"/>
              <a:t>从本信号机到下一个同向、同性质的信号机为止</a:t>
            </a:r>
            <a:r>
              <a:rPr dirty="0"/>
              <a:t>。</a:t>
            </a:r>
            <a:br>
              <a:rPr dirty="0"/>
            </a:br>
            <a:endParaRPr dirty="0"/>
          </a:p>
        </p:txBody>
      </p:sp>
      <p:sp>
        <p:nvSpPr>
          <p:cNvPr id="7" name="文本框 6"/>
          <p:cNvSpPr txBox="1"/>
          <p:nvPr/>
        </p:nvSpPr>
        <p:spPr>
          <a:xfrm>
            <a:off x="4099322" y="227308"/>
            <a:ext cx="5101742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2F726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信号机防护范围</a:t>
            </a:r>
            <a:endParaRPr lang="zh-CN" altLang="en-US" sz="2800" dirty="0">
              <a:solidFill>
                <a:srgbClr val="2F7265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54" t="22585" r="85536" b="68844"/>
          <a:stretch>
            <a:fillRect/>
          </a:stretch>
        </p:blipFill>
        <p:spPr>
          <a:xfrm>
            <a:off x="3427518" y="382470"/>
            <a:ext cx="671804" cy="587828"/>
          </a:xfrm>
          <a:prstGeom prst="rect">
            <a:avLst/>
          </a:prstGeom>
        </p:spPr>
      </p:pic>
      <p:grpSp>
        <p:nvGrpSpPr>
          <p:cNvPr id="15363" name="组合 15362"/>
          <p:cNvGrpSpPr/>
          <p:nvPr/>
        </p:nvGrpSpPr>
        <p:grpSpPr>
          <a:xfrm>
            <a:off x="1165225" y="2760980"/>
            <a:ext cx="9216390" cy="3464560"/>
            <a:chOff x="0" y="0"/>
            <a:chExt cx="12929" cy="3061"/>
          </a:xfrm>
        </p:grpSpPr>
        <p:sp>
          <p:nvSpPr>
            <p:cNvPr id="9219" name="矩形 15363"/>
            <p:cNvSpPr/>
            <p:nvPr/>
          </p:nvSpPr>
          <p:spPr>
            <a:xfrm>
              <a:off x="4532" y="1134"/>
              <a:ext cx="455" cy="4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pPr algn="ctr"/>
              <a:r>
                <a:rPr lang="en-US" altLang="zh-CN" sz="1600" dirty="0">
                  <a:latin typeface="宋体" panose="02010600030101010101" pitchFamily="2" charset="-122"/>
                  <a:ea typeface="宋体" panose="02010600030101010101" pitchFamily="2" charset="-122"/>
                </a:rPr>
                <a:t>D</a:t>
              </a:r>
              <a:r>
                <a:rPr lang="en-US" altLang="zh-CN" sz="1600" baseline="-25000" dirty="0">
                  <a:latin typeface="宋体" panose="02010600030101010101" pitchFamily="2" charset="-122"/>
                  <a:ea typeface="宋体" panose="02010600030101010101" pitchFamily="2" charset="-122"/>
                </a:rPr>
                <a:t>7</a:t>
              </a:r>
              <a:endParaRPr lang="en-US" altLang="zh-CN" sz="1600" baseline="-25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9220" name="组合 15364"/>
            <p:cNvGrpSpPr>
              <a:grpSpLocks noChangeAspect="1"/>
            </p:cNvGrpSpPr>
            <p:nvPr/>
          </p:nvGrpSpPr>
          <p:grpSpPr>
            <a:xfrm flipH="1">
              <a:off x="4080" y="1192"/>
              <a:ext cx="452" cy="282"/>
              <a:chOff x="0" y="0"/>
              <a:chExt cx="363" cy="227"/>
            </a:xfrm>
          </p:grpSpPr>
          <p:grpSp>
            <p:nvGrpSpPr>
              <p:cNvPr id="9221" name="组合 15365"/>
              <p:cNvGrpSpPr>
                <a:grpSpLocks noChangeAspect="1"/>
              </p:cNvGrpSpPr>
              <p:nvPr/>
            </p:nvGrpSpPr>
            <p:grpSpPr>
              <a:xfrm>
                <a:off x="0" y="0"/>
                <a:ext cx="181" cy="181"/>
                <a:chOff x="0" y="0"/>
                <a:chExt cx="227" cy="226"/>
              </a:xfrm>
            </p:grpSpPr>
            <p:sp>
              <p:nvSpPr>
                <p:cNvPr id="9222" name="椭圆 15366"/>
                <p:cNvSpPr>
                  <a:spLocks noChangeAspect="1"/>
                </p:cNvSpPr>
                <p:nvPr/>
              </p:nvSpPr>
              <p:spPr>
                <a:xfrm>
                  <a:off x="0" y="0"/>
                  <a:ext cx="227" cy="226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Times New Roman" panose="02020603050405020304" charset="0"/>
                    <a:ea typeface="幼圆" panose="02010509060101010101" pitchFamily="49" charset="-122"/>
                  </a:endParaRPr>
                </a:p>
              </p:txBody>
            </p:sp>
            <p:sp>
              <p:nvSpPr>
                <p:cNvPr id="9223" name="椭圆 15367"/>
                <p:cNvSpPr>
                  <a:spLocks noChangeAspect="1"/>
                </p:cNvSpPr>
                <p:nvPr/>
              </p:nvSpPr>
              <p:spPr>
                <a:xfrm>
                  <a:off x="46" y="45"/>
                  <a:ext cx="136" cy="136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Times New Roman" panose="02020603050405020304" charset="0"/>
                    <a:ea typeface="幼圆" panose="02010509060101010101" pitchFamily="49" charset="-122"/>
                  </a:endParaRPr>
                </a:p>
              </p:txBody>
            </p:sp>
          </p:grpSp>
          <p:grpSp>
            <p:nvGrpSpPr>
              <p:cNvPr id="9224" name="组合 15368"/>
              <p:cNvGrpSpPr>
                <a:grpSpLocks noChangeAspect="1"/>
              </p:cNvGrpSpPr>
              <p:nvPr/>
            </p:nvGrpSpPr>
            <p:grpSpPr>
              <a:xfrm>
                <a:off x="182" y="0"/>
                <a:ext cx="181" cy="181"/>
                <a:chOff x="0" y="0"/>
                <a:chExt cx="227" cy="226"/>
              </a:xfrm>
            </p:grpSpPr>
            <p:sp>
              <p:nvSpPr>
                <p:cNvPr id="9225" name="椭圆 15369"/>
                <p:cNvSpPr>
                  <a:spLocks noChangeAspect="1"/>
                </p:cNvSpPr>
                <p:nvPr/>
              </p:nvSpPr>
              <p:spPr>
                <a:xfrm>
                  <a:off x="0" y="0"/>
                  <a:ext cx="227" cy="226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Times New Roman" panose="02020603050405020304" charset="0"/>
                    <a:ea typeface="幼圆" panose="02010509060101010101" pitchFamily="49" charset="-122"/>
                  </a:endParaRPr>
                </a:p>
              </p:txBody>
            </p:sp>
            <p:sp>
              <p:nvSpPr>
                <p:cNvPr id="9226" name="椭圆 15370"/>
                <p:cNvSpPr>
                  <a:spLocks noChangeAspect="1"/>
                </p:cNvSpPr>
                <p:nvPr/>
              </p:nvSpPr>
              <p:spPr>
                <a:xfrm>
                  <a:off x="46" y="45"/>
                  <a:ext cx="136" cy="136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Times New Roman" panose="02020603050405020304" charset="0"/>
                    <a:ea typeface="幼圆" panose="02010509060101010101" pitchFamily="49" charset="-122"/>
                  </a:endParaRPr>
                </a:p>
              </p:txBody>
            </p:sp>
          </p:grpSp>
          <p:sp>
            <p:nvSpPr>
              <p:cNvPr id="9227" name="直接连接符 15371"/>
              <p:cNvSpPr>
                <a:spLocks noChangeAspect="1"/>
              </p:cNvSpPr>
              <p:nvPr/>
            </p:nvSpPr>
            <p:spPr>
              <a:xfrm>
                <a:off x="0" y="0"/>
                <a:ext cx="0" cy="227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Times New Roman" panose="02020603050405020304" charset="0"/>
                  <a:ea typeface="幼圆" panose="02010509060101010101" pitchFamily="49" charset="-122"/>
                </a:endParaRPr>
              </a:p>
            </p:txBody>
          </p:sp>
        </p:grpSp>
        <p:sp>
          <p:nvSpPr>
            <p:cNvPr id="9228" name="直接连接符 15372"/>
            <p:cNvSpPr/>
            <p:nvPr/>
          </p:nvSpPr>
          <p:spPr>
            <a:xfrm>
              <a:off x="1812" y="1019"/>
              <a:ext cx="8505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lg"/>
            </a:ln>
          </p:spPr>
          <p:txBody>
            <a:bodyPr anchor="t" anchorCtr="0"/>
            <a:lstStyle/>
            <a:p>
              <a:endParaRPr lang="zh-CN" altLang="en-US">
                <a:latin typeface="Times New Roman" panose="02020603050405020304" charset="0"/>
                <a:ea typeface="幼圆" panose="02010509060101010101" pitchFamily="49" charset="-122"/>
              </a:endParaRPr>
            </a:p>
          </p:txBody>
        </p:sp>
        <p:grpSp>
          <p:nvGrpSpPr>
            <p:cNvPr id="9229" name="组合 15373"/>
            <p:cNvGrpSpPr>
              <a:grpSpLocks noChangeAspect="1"/>
            </p:cNvGrpSpPr>
            <p:nvPr/>
          </p:nvGrpSpPr>
          <p:grpSpPr>
            <a:xfrm>
              <a:off x="800" y="564"/>
              <a:ext cx="1355" cy="228"/>
              <a:chOff x="0" y="0"/>
              <a:chExt cx="1088" cy="182"/>
            </a:xfrm>
          </p:grpSpPr>
          <p:sp>
            <p:nvSpPr>
              <p:cNvPr id="9230" name="直接连接符 15374"/>
              <p:cNvSpPr>
                <a:spLocks noChangeAspect="1"/>
              </p:cNvSpPr>
              <p:nvPr/>
            </p:nvSpPr>
            <p:spPr>
              <a:xfrm>
                <a:off x="0" y="46"/>
                <a:ext cx="0" cy="13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Times New Roman" panose="0202060305040502030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9231" name="直接连接符 15375"/>
              <p:cNvSpPr>
                <a:spLocks noChangeAspect="1"/>
              </p:cNvSpPr>
              <p:nvPr/>
            </p:nvSpPr>
            <p:spPr>
              <a:xfrm>
                <a:off x="0" y="91"/>
                <a:ext cx="90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Times New Roman" panose="02020603050405020304" charset="0"/>
                  <a:ea typeface="幼圆" panose="02010509060101010101" pitchFamily="49" charset="-122"/>
                </a:endParaRPr>
              </a:p>
            </p:txBody>
          </p:sp>
          <p:grpSp>
            <p:nvGrpSpPr>
              <p:cNvPr id="9232" name="组合 15376"/>
              <p:cNvGrpSpPr>
                <a:grpSpLocks noChangeAspect="1"/>
              </p:cNvGrpSpPr>
              <p:nvPr/>
            </p:nvGrpSpPr>
            <p:grpSpPr>
              <a:xfrm>
                <a:off x="90" y="1"/>
                <a:ext cx="181" cy="181"/>
                <a:chOff x="0" y="0"/>
                <a:chExt cx="227" cy="226"/>
              </a:xfrm>
            </p:grpSpPr>
            <p:sp>
              <p:nvSpPr>
                <p:cNvPr id="9233" name="椭圆 15377"/>
                <p:cNvSpPr>
                  <a:spLocks noChangeAspect="1"/>
                </p:cNvSpPr>
                <p:nvPr/>
              </p:nvSpPr>
              <p:spPr>
                <a:xfrm>
                  <a:off x="0" y="0"/>
                  <a:ext cx="227" cy="226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Times New Roman" panose="02020603050405020304" charset="0"/>
                    <a:ea typeface="幼圆" panose="02010509060101010101" pitchFamily="49" charset="-122"/>
                  </a:endParaRPr>
                </a:p>
              </p:txBody>
            </p:sp>
            <p:sp>
              <p:nvSpPr>
                <p:cNvPr id="9234" name="椭圆 15378"/>
                <p:cNvSpPr>
                  <a:spLocks noChangeAspect="1"/>
                </p:cNvSpPr>
                <p:nvPr/>
              </p:nvSpPr>
              <p:spPr>
                <a:xfrm>
                  <a:off x="46" y="45"/>
                  <a:ext cx="136" cy="136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Times New Roman" panose="02020603050405020304" charset="0"/>
                    <a:ea typeface="幼圆" panose="02010509060101010101" pitchFamily="49" charset="-122"/>
                  </a:endParaRPr>
                </a:p>
              </p:txBody>
            </p:sp>
          </p:grpSp>
          <p:sp>
            <p:nvSpPr>
              <p:cNvPr id="9235" name="直接连接符 15379"/>
              <p:cNvSpPr>
                <a:spLocks noChangeAspect="1"/>
              </p:cNvSpPr>
              <p:nvPr/>
            </p:nvSpPr>
            <p:spPr>
              <a:xfrm>
                <a:off x="272" y="91"/>
                <a:ext cx="90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Times New Roman" panose="0202060305040502030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9236" name="椭圆 15380"/>
              <p:cNvSpPr>
                <a:spLocks noChangeAspect="1"/>
              </p:cNvSpPr>
              <p:nvPr/>
            </p:nvSpPr>
            <p:spPr>
              <a:xfrm>
                <a:off x="362" y="0"/>
                <a:ext cx="181" cy="181"/>
              </a:xfrm>
              <a:prstGeom prst="ellipse">
                <a:avLst/>
              </a:prstGeom>
              <a:pattFill prst="wdUpDiag">
                <a:fgClr>
                  <a:schemeClr val="tx1"/>
                </a:fgClr>
                <a:bgClr>
                  <a:schemeClr val="bg1"/>
                </a:bgClr>
              </a:patt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Times New Roman" panose="0202060305040502030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9237" name="椭圆 15381"/>
              <p:cNvSpPr>
                <a:spLocks noChangeAspect="1"/>
              </p:cNvSpPr>
              <p:nvPr/>
            </p:nvSpPr>
            <p:spPr>
              <a:xfrm>
                <a:off x="907" y="0"/>
                <a:ext cx="181" cy="181"/>
              </a:xfrm>
              <a:prstGeom prst="ellipse">
                <a:avLst/>
              </a:prstGeom>
              <a:pattFill prst="wdUpDiag">
                <a:fgClr>
                  <a:schemeClr val="tx1"/>
                </a:fgClr>
                <a:bgClr>
                  <a:schemeClr val="bg1"/>
                </a:bgClr>
              </a:patt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Times New Roman" panose="0202060305040502030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9238" name="椭圆 15382"/>
              <p:cNvSpPr>
                <a:spLocks noChangeAspect="1"/>
              </p:cNvSpPr>
              <p:nvPr/>
            </p:nvSpPr>
            <p:spPr>
              <a:xfrm>
                <a:off x="544" y="0"/>
                <a:ext cx="181" cy="181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Times New Roman" panose="0202060305040502030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9239" name="椭圆 15383"/>
              <p:cNvSpPr>
                <a:spLocks noChangeAspect="1"/>
              </p:cNvSpPr>
              <p:nvPr/>
            </p:nvSpPr>
            <p:spPr>
              <a:xfrm>
                <a:off x="725" y="0"/>
                <a:ext cx="181" cy="181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Times New Roman" panose="02020603050405020304" charset="0"/>
                  <a:ea typeface="幼圆" panose="02010509060101010101" pitchFamily="49" charset="-122"/>
                </a:endParaRPr>
              </a:p>
            </p:txBody>
          </p:sp>
        </p:grpSp>
        <p:grpSp>
          <p:nvGrpSpPr>
            <p:cNvPr id="9240" name="组合 15384"/>
            <p:cNvGrpSpPr>
              <a:grpSpLocks noChangeAspect="1"/>
            </p:cNvGrpSpPr>
            <p:nvPr/>
          </p:nvGrpSpPr>
          <p:grpSpPr>
            <a:xfrm>
              <a:off x="2380" y="564"/>
              <a:ext cx="452" cy="283"/>
              <a:chOff x="0" y="0"/>
              <a:chExt cx="363" cy="227"/>
            </a:xfrm>
          </p:grpSpPr>
          <p:grpSp>
            <p:nvGrpSpPr>
              <p:cNvPr id="9241" name="组合 15385"/>
              <p:cNvGrpSpPr>
                <a:grpSpLocks noChangeAspect="1"/>
              </p:cNvGrpSpPr>
              <p:nvPr/>
            </p:nvGrpSpPr>
            <p:grpSpPr>
              <a:xfrm>
                <a:off x="0" y="0"/>
                <a:ext cx="181" cy="181"/>
                <a:chOff x="0" y="0"/>
                <a:chExt cx="227" cy="226"/>
              </a:xfrm>
            </p:grpSpPr>
            <p:sp>
              <p:nvSpPr>
                <p:cNvPr id="9242" name="椭圆 15386"/>
                <p:cNvSpPr>
                  <a:spLocks noChangeAspect="1"/>
                </p:cNvSpPr>
                <p:nvPr/>
              </p:nvSpPr>
              <p:spPr>
                <a:xfrm>
                  <a:off x="0" y="0"/>
                  <a:ext cx="227" cy="226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Times New Roman" panose="02020603050405020304" charset="0"/>
                    <a:ea typeface="幼圆" panose="02010509060101010101" pitchFamily="49" charset="-122"/>
                  </a:endParaRPr>
                </a:p>
              </p:txBody>
            </p:sp>
            <p:sp>
              <p:nvSpPr>
                <p:cNvPr id="9243" name="椭圆 15387"/>
                <p:cNvSpPr>
                  <a:spLocks noChangeAspect="1"/>
                </p:cNvSpPr>
                <p:nvPr/>
              </p:nvSpPr>
              <p:spPr>
                <a:xfrm>
                  <a:off x="46" y="45"/>
                  <a:ext cx="136" cy="136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Times New Roman" panose="02020603050405020304" charset="0"/>
                    <a:ea typeface="幼圆" panose="02010509060101010101" pitchFamily="49" charset="-122"/>
                  </a:endParaRPr>
                </a:p>
              </p:txBody>
            </p:sp>
          </p:grpSp>
          <p:grpSp>
            <p:nvGrpSpPr>
              <p:cNvPr id="9244" name="组合 15388"/>
              <p:cNvGrpSpPr>
                <a:grpSpLocks noChangeAspect="1"/>
              </p:cNvGrpSpPr>
              <p:nvPr/>
            </p:nvGrpSpPr>
            <p:grpSpPr>
              <a:xfrm>
                <a:off x="182" y="0"/>
                <a:ext cx="181" cy="181"/>
                <a:chOff x="0" y="0"/>
                <a:chExt cx="227" cy="226"/>
              </a:xfrm>
            </p:grpSpPr>
            <p:sp>
              <p:nvSpPr>
                <p:cNvPr id="9245" name="椭圆 15389"/>
                <p:cNvSpPr>
                  <a:spLocks noChangeAspect="1"/>
                </p:cNvSpPr>
                <p:nvPr/>
              </p:nvSpPr>
              <p:spPr>
                <a:xfrm>
                  <a:off x="0" y="0"/>
                  <a:ext cx="227" cy="226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Times New Roman" panose="02020603050405020304" charset="0"/>
                    <a:ea typeface="幼圆" panose="02010509060101010101" pitchFamily="49" charset="-122"/>
                  </a:endParaRPr>
                </a:p>
              </p:txBody>
            </p:sp>
            <p:sp>
              <p:nvSpPr>
                <p:cNvPr id="9246" name="椭圆 15390"/>
                <p:cNvSpPr>
                  <a:spLocks noChangeAspect="1"/>
                </p:cNvSpPr>
                <p:nvPr/>
              </p:nvSpPr>
              <p:spPr>
                <a:xfrm>
                  <a:off x="46" y="45"/>
                  <a:ext cx="136" cy="136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Times New Roman" panose="02020603050405020304" charset="0"/>
                    <a:ea typeface="幼圆" panose="02010509060101010101" pitchFamily="49" charset="-122"/>
                  </a:endParaRPr>
                </a:p>
              </p:txBody>
            </p:sp>
          </p:grpSp>
          <p:sp>
            <p:nvSpPr>
              <p:cNvPr id="9247" name="直接连接符 15391"/>
              <p:cNvSpPr>
                <a:spLocks noChangeAspect="1"/>
              </p:cNvSpPr>
              <p:nvPr/>
            </p:nvSpPr>
            <p:spPr>
              <a:xfrm>
                <a:off x="0" y="0"/>
                <a:ext cx="0" cy="227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Times New Roman" panose="02020603050405020304" charset="0"/>
                  <a:ea typeface="幼圆" panose="02010509060101010101" pitchFamily="49" charset="-122"/>
                </a:endParaRPr>
              </a:p>
            </p:txBody>
          </p:sp>
        </p:grpSp>
        <p:sp>
          <p:nvSpPr>
            <p:cNvPr id="9248" name="直接连接符 15392"/>
            <p:cNvSpPr/>
            <p:nvPr/>
          </p:nvSpPr>
          <p:spPr>
            <a:xfrm>
              <a:off x="2380" y="907"/>
              <a:ext cx="0" cy="22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Times New Roman" panose="02020603050405020304" charset="0"/>
                <a:ea typeface="幼圆" panose="02010509060101010101" pitchFamily="49" charset="-122"/>
              </a:endParaRPr>
            </a:p>
          </p:txBody>
        </p:sp>
        <p:sp>
          <p:nvSpPr>
            <p:cNvPr id="9249" name="直接连接符 15393"/>
            <p:cNvSpPr/>
            <p:nvPr/>
          </p:nvSpPr>
          <p:spPr>
            <a:xfrm>
              <a:off x="792" y="907"/>
              <a:ext cx="0" cy="22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Times New Roman" panose="02020603050405020304" charset="0"/>
                <a:ea typeface="幼圆" panose="02010509060101010101" pitchFamily="49" charset="-122"/>
              </a:endParaRPr>
            </a:p>
          </p:txBody>
        </p:sp>
        <p:sp>
          <p:nvSpPr>
            <p:cNvPr id="9250" name="矩形 15394"/>
            <p:cNvSpPr/>
            <p:nvPr/>
          </p:nvSpPr>
          <p:spPr>
            <a:xfrm>
              <a:off x="2720" y="1022"/>
              <a:ext cx="455" cy="4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pPr algn="ctr"/>
              <a:r>
                <a:rPr lang="en-US" altLang="zh-CN" sz="1600" dirty="0"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endPara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251" name="矩形 15395"/>
            <p:cNvSpPr/>
            <p:nvPr/>
          </p:nvSpPr>
          <p:spPr>
            <a:xfrm>
              <a:off x="1020" y="112"/>
              <a:ext cx="342" cy="4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pPr algn="ctr"/>
              <a:r>
                <a:rPr lang="en-US" altLang="zh-CN" sz="1600" dirty="0">
                  <a:latin typeface="宋体" panose="02010600030101010101" pitchFamily="2" charset="-122"/>
                  <a:ea typeface="宋体" panose="02010600030101010101" pitchFamily="2" charset="-122"/>
                </a:rPr>
                <a:t>X</a:t>
              </a:r>
              <a:endPara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252" name="矩形 15396"/>
            <p:cNvSpPr/>
            <p:nvPr/>
          </p:nvSpPr>
          <p:spPr>
            <a:xfrm>
              <a:off x="2380" y="0"/>
              <a:ext cx="455" cy="4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pPr algn="ctr"/>
              <a:r>
                <a:rPr lang="en-US" altLang="zh-CN" sz="1600" i="1" dirty="0">
                  <a:latin typeface="宋体" panose="02010600030101010101" pitchFamily="2" charset="-122"/>
                  <a:ea typeface="宋体" panose="02010600030101010101" pitchFamily="2" charset="-122"/>
                </a:rPr>
                <a:t>D</a:t>
              </a:r>
              <a:r>
                <a:rPr lang="en-US" altLang="zh-CN" sz="1600" i="1" baseline="-25000" dirty="0"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lang="en-US" altLang="zh-CN" sz="1600" i="1" baseline="-25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253" name="矩形 15397"/>
            <p:cNvSpPr/>
            <p:nvPr/>
          </p:nvSpPr>
          <p:spPr>
            <a:xfrm>
              <a:off x="10092" y="567"/>
              <a:ext cx="455" cy="4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pPr algn="ctr"/>
              <a:r>
                <a:rPr lang="en-US" altLang="zh-CN" sz="1600" dirty="0">
                  <a:latin typeface="宋体" panose="02010600030101010101" pitchFamily="2" charset="-122"/>
                  <a:ea typeface="宋体" panose="02010600030101010101" pitchFamily="2" charset="-122"/>
                </a:rPr>
                <a:t>IG</a:t>
              </a:r>
              <a:endPara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254" name="直接连接符 15398"/>
            <p:cNvSpPr/>
            <p:nvPr/>
          </p:nvSpPr>
          <p:spPr>
            <a:xfrm flipH="1">
              <a:off x="3045" y="449"/>
              <a:ext cx="360" cy="45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Times New Roman" panose="02020603050405020304" charset="0"/>
                <a:ea typeface="幼圆" panose="02010509060101010101" pitchFamily="49" charset="-122"/>
              </a:endParaRPr>
            </a:p>
          </p:txBody>
        </p:sp>
        <p:sp>
          <p:nvSpPr>
            <p:cNvPr id="9255" name="直接连接符 15399"/>
            <p:cNvSpPr/>
            <p:nvPr/>
          </p:nvSpPr>
          <p:spPr>
            <a:xfrm>
              <a:off x="2947" y="907"/>
              <a:ext cx="98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Times New Roman" panose="02020603050405020304" charset="0"/>
                <a:ea typeface="幼圆" panose="02010509060101010101" pitchFamily="49" charset="-122"/>
              </a:endParaRPr>
            </a:p>
          </p:txBody>
        </p:sp>
        <p:grpSp>
          <p:nvGrpSpPr>
            <p:cNvPr id="9256" name="组合 15400"/>
            <p:cNvGrpSpPr>
              <a:grpSpLocks noChangeAspect="1"/>
            </p:cNvGrpSpPr>
            <p:nvPr/>
          </p:nvGrpSpPr>
          <p:grpSpPr>
            <a:xfrm>
              <a:off x="4535" y="567"/>
              <a:ext cx="452" cy="282"/>
              <a:chOff x="0" y="0"/>
              <a:chExt cx="363" cy="227"/>
            </a:xfrm>
          </p:grpSpPr>
          <p:grpSp>
            <p:nvGrpSpPr>
              <p:cNvPr id="9257" name="组合 15401"/>
              <p:cNvGrpSpPr>
                <a:grpSpLocks noChangeAspect="1"/>
              </p:cNvGrpSpPr>
              <p:nvPr/>
            </p:nvGrpSpPr>
            <p:grpSpPr>
              <a:xfrm>
                <a:off x="0" y="0"/>
                <a:ext cx="181" cy="181"/>
                <a:chOff x="0" y="0"/>
                <a:chExt cx="227" cy="226"/>
              </a:xfrm>
            </p:grpSpPr>
            <p:sp>
              <p:nvSpPr>
                <p:cNvPr id="9258" name="椭圆 15402"/>
                <p:cNvSpPr>
                  <a:spLocks noChangeAspect="1"/>
                </p:cNvSpPr>
                <p:nvPr/>
              </p:nvSpPr>
              <p:spPr>
                <a:xfrm>
                  <a:off x="0" y="0"/>
                  <a:ext cx="227" cy="226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Times New Roman" panose="02020603050405020304" charset="0"/>
                    <a:ea typeface="幼圆" panose="02010509060101010101" pitchFamily="49" charset="-122"/>
                  </a:endParaRPr>
                </a:p>
              </p:txBody>
            </p:sp>
            <p:sp>
              <p:nvSpPr>
                <p:cNvPr id="9259" name="椭圆 15403"/>
                <p:cNvSpPr>
                  <a:spLocks noChangeAspect="1"/>
                </p:cNvSpPr>
                <p:nvPr/>
              </p:nvSpPr>
              <p:spPr>
                <a:xfrm>
                  <a:off x="46" y="45"/>
                  <a:ext cx="136" cy="136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Times New Roman" panose="02020603050405020304" charset="0"/>
                    <a:ea typeface="幼圆" panose="02010509060101010101" pitchFamily="49" charset="-122"/>
                  </a:endParaRPr>
                </a:p>
              </p:txBody>
            </p:sp>
          </p:grpSp>
          <p:grpSp>
            <p:nvGrpSpPr>
              <p:cNvPr id="9260" name="组合 15404"/>
              <p:cNvGrpSpPr>
                <a:grpSpLocks noChangeAspect="1"/>
              </p:cNvGrpSpPr>
              <p:nvPr/>
            </p:nvGrpSpPr>
            <p:grpSpPr>
              <a:xfrm>
                <a:off x="182" y="0"/>
                <a:ext cx="181" cy="181"/>
                <a:chOff x="0" y="0"/>
                <a:chExt cx="227" cy="226"/>
              </a:xfrm>
            </p:grpSpPr>
            <p:sp>
              <p:nvSpPr>
                <p:cNvPr id="9261" name="椭圆 15405"/>
                <p:cNvSpPr>
                  <a:spLocks noChangeAspect="1"/>
                </p:cNvSpPr>
                <p:nvPr/>
              </p:nvSpPr>
              <p:spPr>
                <a:xfrm>
                  <a:off x="0" y="0"/>
                  <a:ext cx="227" cy="226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Times New Roman" panose="02020603050405020304" charset="0"/>
                    <a:ea typeface="幼圆" panose="02010509060101010101" pitchFamily="49" charset="-122"/>
                  </a:endParaRPr>
                </a:p>
              </p:txBody>
            </p:sp>
            <p:sp>
              <p:nvSpPr>
                <p:cNvPr id="9262" name="椭圆 15406"/>
                <p:cNvSpPr>
                  <a:spLocks noChangeAspect="1"/>
                </p:cNvSpPr>
                <p:nvPr/>
              </p:nvSpPr>
              <p:spPr>
                <a:xfrm>
                  <a:off x="46" y="45"/>
                  <a:ext cx="136" cy="136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Times New Roman" panose="02020603050405020304" charset="0"/>
                    <a:ea typeface="幼圆" panose="02010509060101010101" pitchFamily="49" charset="-122"/>
                  </a:endParaRPr>
                </a:p>
              </p:txBody>
            </p:sp>
          </p:grpSp>
          <p:sp>
            <p:nvSpPr>
              <p:cNvPr id="9263" name="直接连接符 15407"/>
              <p:cNvSpPr>
                <a:spLocks noChangeAspect="1"/>
              </p:cNvSpPr>
              <p:nvPr/>
            </p:nvSpPr>
            <p:spPr>
              <a:xfrm>
                <a:off x="0" y="0"/>
                <a:ext cx="0" cy="227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Times New Roman" panose="02020603050405020304" charset="0"/>
                  <a:ea typeface="幼圆" panose="02010509060101010101" pitchFamily="49" charset="-122"/>
                </a:endParaRPr>
              </a:p>
            </p:txBody>
          </p:sp>
        </p:grpSp>
        <p:sp>
          <p:nvSpPr>
            <p:cNvPr id="9264" name="直接连接符 15408"/>
            <p:cNvSpPr/>
            <p:nvPr/>
          </p:nvSpPr>
          <p:spPr>
            <a:xfrm>
              <a:off x="4535" y="909"/>
              <a:ext cx="0" cy="22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Times New Roman" panose="02020603050405020304" charset="0"/>
                <a:ea typeface="幼圆" panose="02010509060101010101" pitchFamily="49" charset="-122"/>
              </a:endParaRPr>
            </a:p>
          </p:txBody>
        </p:sp>
        <p:sp>
          <p:nvSpPr>
            <p:cNvPr id="9265" name="矩形 15409"/>
            <p:cNvSpPr/>
            <p:nvPr/>
          </p:nvSpPr>
          <p:spPr>
            <a:xfrm>
              <a:off x="4535" y="0"/>
              <a:ext cx="455" cy="4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pPr algn="ctr"/>
              <a:r>
                <a:rPr lang="en-US" altLang="zh-CN" sz="1600" i="1" dirty="0">
                  <a:latin typeface="楷体_GB2312" pitchFamily="1" charset="-122"/>
                  <a:ea typeface="楷体_GB2312" pitchFamily="1" charset="-122"/>
                </a:rPr>
                <a:t>D</a:t>
              </a:r>
              <a:r>
                <a:rPr lang="en-US" altLang="zh-CN" sz="1600" i="1" baseline="-25000" dirty="0">
                  <a:latin typeface="楷体_GB2312" pitchFamily="1" charset="-122"/>
                  <a:ea typeface="楷体_GB2312" pitchFamily="1" charset="-122"/>
                </a:rPr>
                <a:t>9</a:t>
              </a:r>
              <a:endParaRPr lang="en-US" altLang="zh-CN" sz="1600" i="1" baseline="-25000" dirty="0">
                <a:latin typeface="楷体_GB2312" pitchFamily="1" charset="-122"/>
                <a:ea typeface="楷体_GB2312" pitchFamily="1" charset="-122"/>
              </a:endParaRPr>
            </a:p>
          </p:txBody>
        </p:sp>
        <p:grpSp>
          <p:nvGrpSpPr>
            <p:cNvPr id="9266" name="组合 15410"/>
            <p:cNvGrpSpPr>
              <a:grpSpLocks noChangeAspect="1"/>
            </p:cNvGrpSpPr>
            <p:nvPr/>
          </p:nvGrpSpPr>
          <p:grpSpPr>
            <a:xfrm>
              <a:off x="6462" y="567"/>
              <a:ext cx="453" cy="282"/>
              <a:chOff x="0" y="0"/>
              <a:chExt cx="363" cy="227"/>
            </a:xfrm>
          </p:grpSpPr>
          <p:grpSp>
            <p:nvGrpSpPr>
              <p:cNvPr id="9267" name="组合 15411"/>
              <p:cNvGrpSpPr>
                <a:grpSpLocks noChangeAspect="1"/>
              </p:cNvGrpSpPr>
              <p:nvPr/>
            </p:nvGrpSpPr>
            <p:grpSpPr>
              <a:xfrm>
                <a:off x="0" y="0"/>
                <a:ext cx="181" cy="181"/>
                <a:chOff x="0" y="0"/>
                <a:chExt cx="227" cy="226"/>
              </a:xfrm>
            </p:grpSpPr>
            <p:sp>
              <p:nvSpPr>
                <p:cNvPr id="9268" name="椭圆 15412"/>
                <p:cNvSpPr>
                  <a:spLocks noChangeAspect="1"/>
                </p:cNvSpPr>
                <p:nvPr/>
              </p:nvSpPr>
              <p:spPr>
                <a:xfrm>
                  <a:off x="0" y="0"/>
                  <a:ext cx="227" cy="226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Times New Roman" panose="02020603050405020304" charset="0"/>
                    <a:ea typeface="幼圆" panose="02010509060101010101" pitchFamily="49" charset="-122"/>
                  </a:endParaRPr>
                </a:p>
              </p:txBody>
            </p:sp>
            <p:sp>
              <p:nvSpPr>
                <p:cNvPr id="9269" name="椭圆 15413"/>
                <p:cNvSpPr>
                  <a:spLocks noChangeAspect="1"/>
                </p:cNvSpPr>
                <p:nvPr/>
              </p:nvSpPr>
              <p:spPr>
                <a:xfrm>
                  <a:off x="46" y="45"/>
                  <a:ext cx="136" cy="136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Times New Roman" panose="02020603050405020304" charset="0"/>
                    <a:ea typeface="幼圆" panose="02010509060101010101" pitchFamily="49" charset="-122"/>
                  </a:endParaRPr>
                </a:p>
              </p:txBody>
            </p:sp>
          </p:grpSp>
          <p:grpSp>
            <p:nvGrpSpPr>
              <p:cNvPr id="9270" name="组合 15414"/>
              <p:cNvGrpSpPr>
                <a:grpSpLocks noChangeAspect="1"/>
              </p:cNvGrpSpPr>
              <p:nvPr/>
            </p:nvGrpSpPr>
            <p:grpSpPr>
              <a:xfrm>
                <a:off x="182" y="0"/>
                <a:ext cx="181" cy="181"/>
                <a:chOff x="0" y="0"/>
                <a:chExt cx="227" cy="226"/>
              </a:xfrm>
            </p:grpSpPr>
            <p:sp>
              <p:nvSpPr>
                <p:cNvPr id="9271" name="椭圆 15415"/>
                <p:cNvSpPr>
                  <a:spLocks noChangeAspect="1"/>
                </p:cNvSpPr>
                <p:nvPr/>
              </p:nvSpPr>
              <p:spPr>
                <a:xfrm>
                  <a:off x="0" y="0"/>
                  <a:ext cx="227" cy="226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Times New Roman" panose="02020603050405020304" charset="0"/>
                    <a:ea typeface="幼圆" panose="02010509060101010101" pitchFamily="49" charset="-122"/>
                  </a:endParaRPr>
                </a:p>
              </p:txBody>
            </p:sp>
            <p:sp>
              <p:nvSpPr>
                <p:cNvPr id="9272" name="椭圆 15416"/>
                <p:cNvSpPr>
                  <a:spLocks noChangeAspect="1"/>
                </p:cNvSpPr>
                <p:nvPr/>
              </p:nvSpPr>
              <p:spPr>
                <a:xfrm>
                  <a:off x="46" y="45"/>
                  <a:ext cx="136" cy="136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Times New Roman" panose="02020603050405020304" charset="0"/>
                    <a:ea typeface="幼圆" panose="02010509060101010101" pitchFamily="49" charset="-122"/>
                  </a:endParaRPr>
                </a:p>
              </p:txBody>
            </p:sp>
          </p:grpSp>
          <p:sp>
            <p:nvSpPr>
              <p:cNvPr id="9273" name="直接连接符 15417"/>
              <p:cNvSpPr>
                <a:spLocks noChangeAspect="1"/>
              </p:cNvSpPr>
              <p:nvPr/>
            </p:nvSpPr>
            <p:spPr>
              <a:xfrm>
                <a:off x="0" y="0"/>
                <a:ext cx="0" cy="227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Times New Roman" panose="02020603050405020304" charset="0"/>
                  <a:ea typeface="幼圆" panose="02010509060101010101" pitchFamily="49" charset="-122"/>
                </a:endParaRPr>
              </a:p>
            </p:txBody>
          </p:sp>
        </p:grpSp>
        <p:sp>
          <p:nvSpPr>
            <p:cNvPr id="9274" name="直接连接符 15418"/>
            <p:cNvSpPr/>
            <p:nvPr/>
          </p:nvSpPr>
          <p:spPr>
            <a:xfrm>
              <a:off x="6462" y="909"/>
              <a:ext cx="0" cy="22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Times New Roman" panose="02020603050405020304" charset="0"/>
                <a:ea typeface="幼圆" panose="02010509060101010101" pitchFamily="49" charset="-122"/>
              </a:endParaRPr>
            </a:p>
          </p:txBody>
        </p:sp>
        <p:sp>
          <p:nvSpPr>
            <p:cNvPr id="9275" name="矩形 15419"/>
            <p:cNvSpPr/>
            <p:nvPr/>
          </p:nvSpPr>
          <p:spPr>
            <a:xfrm>
              <a:off x="6462" y="0"/>
              <a:ext cx="455" cy="4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pPr algn="ctr"/>
              <a:r>
                <a:rPr lang="en-US" altLang="zh-CN" sz="1600" dirty="0">
                  <a:latin typeface="宋体" panose="02010600030101010101" pitchFamily="2" charset="-122"/>
                  <a:ea typeface="宋体" panose="02010600030101010101" pitchFamily="2" charset="-122"/>
                </a:rPr>
                <a:t>D</a:t>
              </a:r>
              <a:r>
                <a:rPr lang="en-US" altLang="zh-CN" sz="1600" baseline="-25000" dirty="0">
                  <a:latin typeface="宋体" panose="02010600030101010101" pitchFamily="2" charset="-122"/>
                  <a:ea typeface="宋体" panose="02010600030101010101" pitchFamily="2" charset="-122"/>
                </a:rPr>
                <a:t>13</a:t>
              </a:r>
              <a:endParaRPr lang="en-US" altLang="zh-CN" sz="1600" baseline="-25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9276" name="组合 15420"/>
            <p:cNvGrpSpPr/>
            <p:nvPr/>
          </p:nvGrpSpPr>
          <p:grpSpPr>
            <a:xfrm>
              <a:off x="5107" y="449"/>
              <a:ext cx="345" cy="458"/>
              <a:chOff x="0" y="0"/>
              <a:chExt cx="363" cy="408"/>
            </a:xfrm>
          </p:grpSpPr>
          <p:sp>
            <p:nvSpPr>
              <p:cNvPr id="9277" name="直接连接符 15421"/>
              <p:cNvSpPr/>
              <p:nvPr/>
            </p:nvSpPr>
            <p:spPr>
              <a:xfrm flipH="1">
                <a:off x="45" y="0"/>
                <a:ext cx="273" cy="408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Times New Roman" panose="0202060305040502030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9278" name="直接连接符 15422"/>
              <p:cNvSpPr/>
              <p:nvPr/>
            </p:nvSpPr>
            <p:spPr>
              <a:xfrm>
                <a:off x="318" y="0"/>
                <a:ext cx="45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Times New Roman" panose="0202060305040502030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9279" name="直接连接符 15423"/>
              <p:cNvSpPr/>
              <p:nvPr/>
            </p:nvSpPr>
            <p:spPr>
              <a:xfrm>
                <a:off x="0" y="408"/>
                <a:ext cx="45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Times New Roman" panose="0202060305040502030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9280" name="直接连接符 15424"/>
              <p:cNvSpPr/>
              <p:nvPr/>
            </p:nvSpPr>
            <p:spPr>
              <a:xfrm>
                <a:off x="163" y="182"/>
                <a:ext cx="46" cy="45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Times New Roman" panose="02020603050405020304" charset="0"/>
                  <a:ea typeface="幼圆" panose="02010509060101010101" pitchFamily="49" charset="-122"/>
                </a:endParaRPr>
              </a:p>
            </p:txBody>
          </p:sp>
        </p:grpSp>
        <p:sp>
          <p:nvSpPr>
            <p:cNvPr id="9281" name="直接连接符 15425"/>
            <p:cNvSpPr/>
            <p:nvPr/>
          </p:nvSpPr>
          <p:spPr>
            <a:xfrm>
              <a:off x="5672" y="449"/>
              <a:ext cx="240" cy="45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Times New Roman" panose="02020603050405020304" charset="0"/>
                <a:ea typeface="幼圆" panose="02010509060101010101" pitchFamily="49" charset="-122"/>
              </a:endParaRPr>
            </a:p>
          </p:txBody>
        </p:sp>
        <p:sp>
          <p:nvSpPr>
            <p:cNvPr id="9282" name="直接连接符 15426"/>
            <p:cNvSpPr/>
            <p:nvPr/>
          </p:nvSpPr>
          <p:spPr>
            <a:xfrm flipH="1">
              <a:off x="5912" y="907"/>
              <a:ext cx="98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Times New Roman" panose="02020603050405020304" charset="0"/>
                <a:ea typeface="幼圆" panose="02010509060101010101" pitchFamily="49" charset="-122"/>
              </a:endParaRPr>
            </a:p>
          </p:txBody>
        </p:sp>
        <p:sp>
          <p:nvSpPr>
            <p:cNvPr id="9283" name="直接连接符 15427"/>
            <p:cNvSpPr/>
            <p:nvPr/>
          </p:nvSpPr>
          <p:spPr>
            <a:xfrm flipH="1">
              <a:off x="7467" y="449"/>
              <a:ext cx="360" cy="45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Times New Roman" panose="02020603050405020304" charset="0"/>
                <a:ea typeface="幼圆" panose="02010509060101010101" pitchFamily="49" charset="-122"/>
              </a:endParaRPr>
            </a:p>
          </p:txBody>
        </p:sp>
        <p:sp>
          <p:nvSpPr>
            <p:cNvPr id="9284" name="直接连接符 15428"/>
            <p:cNvSpPr/>
            <p:nvPr/>
          </p:nvSpPr>
          <p:spPr>
            <a:xfrm>
              <a:off x="7370" y="907"/>
              <a:ext cx="97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Times New Roman" panose="02020603050405020304" charset="0"/>
                <a:ea typeface="幼圆" panose="02010509060101010101" pitchFamily="49" charset="-122"/>
              </a:endParaRPr>
            </a:p>
          </p:txBody>
        </p:sp>
        <p:grpSp>
          <p:nvGrpSpPr>
            <p:cNvPr id="9285" name="组合 15429"/>
            <p:cNvGrpSpPr/>
            <p:nvPr/>
          </p:nvGrpSpPr>
          <p:grpSpPr>
            <a:xfrm flipH="1">
              <a:off x="6916" y="1134"/>
              <a:ext cx="795" cy="1020"/>
              <a:chOff x="0" y="0"/>
              <a:chExt cx="363" cy="408"/>
            </a:xfrm>
          </p:grpSpPr>
          <p:sp>
            <p:nvSpPr>
              <p:cNvPr id="9286" name="直接连接符 15430"/>
              <p:cNvSpPr/>
              <p:nvPr/>
            </p:nvSpPr>
            <p:spPr>
              <a:xfrm flipH="1">
                <a:off x="45" y="0"/>
                <a:ext cx="273" cy="408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Times New Roman" panose="0202060305040502030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9287" name="直接连接符 15431"/>
              <p:cNvSpPr/>
              <p:nvPr/>
            </p:nvSpPr>
            <p:spPr>
              <a:xfrm>
                <a:off x="318" y="0"/>
                <a:ext cx="45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Times New Roman" panose="0202060305040502030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9288" name="直接连接符 15432"/>
              <p:cNvSpPr/>
              <p:nvPr/>
            </p:nvSpPr>
            <p:spPr>
              <a:xfrm>
                <a:off x="0" y="408"/>
                <a:ext cx="45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Times New Roman" panose="0202060305040502030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9289" name="直接连接符 15433"/>
              <p:cNvSpPr/>
              <p:nvPr/>
            </p:nvSpPr>
            <p:spPr>
              <a:xfrm>
                <a:off x="163" y="182"/>
                <a:ext cx="46" cy="45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Times New Roman" panose="02020603050405020304" charset="0"/>
                  <a:ea typeface="幼圆" panose="02010509060101010101" pitchFamily="49" charset="-122"/>
                </a:endParaRPr>
              </a:p>
            </p:txBody>
          </p:sp>
        </p:grpSp>
        <p:grpSp>
          <p:nvGrpSpPr>
            <p:cNvPr id="9290" name="组合 15434"/>
            <p:cNvGrpSpPr/>
            <p:nvPr/>
          </p:nvGrpSpPr>
          <p:grpSpPr>
            <a:xfrm>
              <a:off x="3287" y="1134"/>
              <a:ext cx="795" cy="1020"/>
              <a:chOff x="0" y="0"/>
              <a:chExt cx="363" cy="408"/>
            </a:xfrm>
          </p:grpSpPr>
          <p:sp>
            <p:nvSpPr>
              <p:cNvPr id="9291" name="直接连接符 15435"/>
              <p:cNvSpPr/>
              <p:nvPr/>
            </p:nvSpPr>
            <p:spPr>
              <a:xfrm flipH="1">
                <a:off x="45" y="0"/>
                <a:ext cx="273" cy="408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Times New Roman" panose="0202060305040502030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9292" name="直接连接符 15436"/>
              <p:cNvSpPr/>
              <p:nvPr/>
            </p:nvSpPr>
            <p:spPr>
              <a:xfrm>
                <a:off x="318" y="0"/>
                <a:ext cx="45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Times New Roman" panose="0202060305040502030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9293" name="直接连接符 15437"/>
              <p:cNvSpPr/>
              <p:nvPr/>
            </p:nvSpPr>
            <p:spPr>
              <a:xfrm>
                <a:off x="0" y="408"/>
                <a:ext cx="45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Times New Roman" panose="0202060305040502030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9294" name="直接连接符 15438"/>
              <p:cNvSpPr/>
              <p:nvPr/>
            </p:nvSpPr>
            <p:spPr>
              <a:xfrm>
                <a:off x="163" y="182"/>
                <a:ext cx="46" cy="45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Times New Roman" panose="02020603050405020304" charset="0"/>
                  <a:ea typeface="幼圆" panose="02010509060101010101" pitchFamily="49" charset="-122"/>
                </a:endParaRPr>
              </a:p>
            </p:txBody>
          </p:sp>
        </p:grpSp>
        <p:sp>
          <p:nvSpPr>
            <p:cNvPr id="9295" name="矩形 15439"/>
            <p:cNvSpPr/>
            <p:nvPr/>
          </p:nvSpPr>
          <p:spPr>
            <a:xfrm>
              <a:off x="5782" y="1022"/>
              <a:ext cx="455" cy="4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pPr algn="ctr"/>
              <a:r>
                <a:rPr lang="en-US" altLang="zh-CN" sz="1600" dirty="0">
                  <a:latin typeface="宋体" panose="02010600030101010101" pitchFamily="2" charset="-122"/>
                  <a:ea typeface="宋体" panose="02010600030101010101" pitchFamily="2" charset="-122"/>
                </a:rPr>
                <a:t>15</a:t>
              </a:r>
              <a:endPara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296" name="矩形 15440"/>
            <p:cNvSpPr/>
            <p:nvPr/>
          </p:nvSpPr>
          <p:spPr>
            <a:xfrm>
              <a:off x="4990" y="1022"/>
              <a:ext cx="455" cy="4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pPr algn="ctr"/>
              <a:r>
                <a:rPr lang="en-US" altLang="zh-CN" sz="1600" dirty="0">
                  <a:latin typeface="宋体" panose="02010600030101010101" pitchFamily="2" charset="-122"/>
                  <a:ea typeface="宋体" panose="02010600030101010101" pitchFamily="2" charset="-122"/>
                </a:rPr>
                <a:t>9</a:t>
              </a:r>
              <a:endPara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297" name="矩形 15441"/>
            <p:cNvSpPr/>
            <p:nvPr/>
          </p:nvSpPr>
          <p:spPr>
            <a:xfrm>
              <a:off x="7710" y="567"/>
              <a:ext cx="455" cy="4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pPr algn="ctr"/>
              <a:r>
                <a:rPr lang="en-US" altLang="zh-CN" sz="1600" dirty="0">
                  <a:latin typeface="宋体" panose="02010600030101010101" pitchFamily="2" charset="-122"/>
                  <a:ea typeface="宋体" panose="02010600030101010101" pitchFamily="2" charset="-122"/>
                </a:rPr>
                <a:t>23</a:t>
              </a:r>
              <a:endPara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298" name="矩形 15442"/>
            <p:cNvSpPr/>
            <p:nvPr/>
          </p:nvSpPr>
          <p:spPr>
            <a:xfrm>
              <a:off x="6577" y="1132"/>
              <a:ext cx="455" cy="4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pPr algn="ctr"/>
              <a:r>
                <a:rPr lang="en-US" altLang="zh-CN" sz="1600" dirty="0">
                  <a:latin typeface="宋体" panose="02010600030101010101" pitchFamily="2" charset="-122"/>
                  <a:ea typeface="宋体" panose="02010600030101010101" pitchFamily="2" charset="-122"/>
                </a:rPr>
                <a:t>17</a:t>
              </a:r>
              <a:endPara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299" name="矩形 15443"/>
            <p:cNvSpPr/>
            <p:nvPr/>
          </p:nvSpPr>
          <p:spPr>
            <a:xfrm>
              <a:off x="3855" y="567"/>
              <a:ext cx="455" cy="4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pPr algn="ctr"/>
              <a:r>
                <a:rPr lang="en-US" altLang="zh-CN" sz="1600" dirty="0"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300" name="直接连接符 15444"/>
            <p:cNvSpPr/>
            <p:nvPr/>
          </p:nvSpPr>
          <p:spPr>
            <a:xfrm>
              <a:off x="12247" y="1019"/>
              <a:ext cx="565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Times New Roman" panose="02020603050405020304" charset="0"/>
                <a:ea typeface="幼圆" panose="02010509060101010101" pitchFamily="49" charset="-122"/>
              </a:endParaRPr>
            </a:p>
          </p:txBody>
        </p:sp>
        <p:sp>
          <p:nvSpPr>
            <p:cNvPr id="9301" name="直接连接符 15445"/>
            <p:cNvSpPr/>
            <p:nvPr/>
          </p:nvSpPr>
          <p:spPr>
            <a:xfrm>
              <a:off x="1360" y="2267"/>
              <a:ext cx="9185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triangle" w="med" len="lg"/>
              <a:tailEnd type="triangle" w="med" len="lg"/>
            </a:ln>
          </p:spPr>
          <p:txBody>
            <a:bodyPr anchor="t" anchorCtr="0"/>
            <a:lstStyle/>
            <a:p>
              <a:endParaRPr lang="zh-CN" altLang="en-US">
                <a:latin typeface="Times New Roman" panose="02020603050405020304" charset="0"/>
                <a:ea typeface="幼圆" panose="02010509060101010101" pitchFamily="49" charset="-122"/>
              </a:endParaRPr>
            </a:p>
          </p:txBody>
        </p:sp>
        <p:grpSp>
          <p:nvGrpSpPr>
            <p:cNvPr id="9302" name="组合 15446"/>
            <p:cNvGrpSpPr>
              <a:grpSpLocks noChangeAspect="1"/>
            </p:cNvGrpSpPr>
            <p:nvPr/>
          </p:nvGrpSpPr>
          <p:grpSpPr>
            <a:xfrm>
              <a:off x="2380" y="1812"/>
              <a:ext cx="452" cy="282"/>
              <a:chOff x="0" y="0"/>
              <a:chExt cx="363" cy="227"/>
            </a:xfrm>
          </p:grpSpPr>
          <p:grpSp>
            <p:nvGrpSpPr>
              <p:cNvPr id="9303" name="组合 15447"/>
              <p:cNvGrpSpPr>
                <a:grpSpLocks noChangeAspect="1"/>
              </p:cNvGrpSpPr>
              <p:nvPr/>
            </p:nvGrpSpPr>
            <p:grpSpPr>
              <a:xfrm>
                <a:off x="0" y="0"/>
                <a:ext cx="181" cy="181"/>
                <a:chOff x="0" y="0"/>
                <a:chExt cx="227" cy="226"/>
              </a:xfrm>
            </p:grpSpPr>
            <p:sp>
              <p:nvSpPr>
                <p:cNvPr id="9304" name="椭圆 15448"/>
                <p:cNvSpPr>
                  <a:spLocks noChangeAspect="1"/>
                </p:cNvSpPr>
                <p:nvPr/>
              </p:nvSpPr>
              <p:spPr>
                <a:xfrm>
                  <a:off x="0" y="0"/>
                  <a:ext cx="227" cy="226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Times New Roman" panose="02020603050405020304" charset="0"/>
                    <a:ea typeface="幼圆" panose="02010509060101010101" pitchFamily="49" charset="-122"/>
                  </a:endParaRPr>
                </a:p>
              </p:txBody>
            </p:sp>
            <p:sp>
              <p:nvSpPr>
                <p:cNvPr id="9305" name="椭圆 15449"/>
                <p:cNvSpPr>
                  <a:spLocks noChangeAspect="1"/>
                </p:cNvSpPr>
                <p:nvPr/>
              </p:nvSpPr>
              <p:spPr>
                <a:xfrm>
                  <a:off x="46" y="45"/>
                  <a:ext cx="136" cy="136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Times New Roman" panose="02020603050405020304" charset="0"/>
                    <a:ea typeface="幼圆" panose="02010509060101010101" pitchFamily="49" charset="-122"/>
                  </a:endParaRPr>
                </a:p>
              </p:txBody>
            </p:sp>
          </p:grpSp>
          <p:grpSp>
            <p:nvGrpSpPr>
              <p:cNvPr id="9306" name="组合 15450"/>
              <p:cNvGrpSpPr>
                <a:grpSpLocks noChangeAspect="1"/>
              </p:cNvGrpSpPr>
              <p:nvPr/>
            </p:nvGrpSpPr>
            <p:grpSpPr>
              <a:xfrm>
                <a:off x="182" y="0"/>
                <a:ext cx="181" cy="181"/>
                <a:chOff x="0" y="0"/>
                <a:chExt cx="227" cy="226"/>
              </a:xfrm>
            </p:grpSpPr>
            <p:sp>
              <p:nvSpPr>
                <p:cNvPr id="9307" name="椭圆 15451"/>
                <p:cNvSpPr>
                  <a:spLocks noChangeAspect="1"/>
                </p:cNvSpPr>
                <p:nvPr/>
              </p:nvSpPr>
              <p:spPr>
                <a:xfrm>
                  <a:off x="0" y="0"/>
                  <a:ext cx="227" cy="226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Times New Roman" panose="02020603050405020304" charset="0"/>
                    <a:ea typeface="幼圆" panose="02010509060101010101" pitchFamily="49" charset="-122"/>
                  </a:endParaRPr>
                </a:p>
              </p:txBody>
            </p:sp>
            <p:sp>
              <p:nvSpPr>
                <p:cNvPr id="9308" name="椭圆 15452"/>
                <p:cNvSpPr>
                  <a:spLocks noChangeAspect="1"/>
                </p:cNvSpPr>
                <p:nvPr/>
              </p:nvSpPr>
              <p:spPr>
                <a:xfrm>
                  <a:off x="46" y="45"/>
                  <a:ext cx="136" cy="136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Times New Roman" panose="02020603050405020304" charset="0"/>
                    <a:ea typeface="幼圆" panose="02010509060101010101" pitchFamily="49" charset="-122"/>
                  </a:endParaRPr>
                </a:p>
              </p:txBody>
            </p:sp>
          </p:grpSp>
          <p:sp>
            <p:nvSpPr>
              <p:cNvPr id="9309" name="直接连接符 15453"/>
              <p:cNvSpPr>
                <a:spLocks noChangeAspect="1"/>
              </p:cNvSpPr>
              <p:nvPr/>
            </p:nvSpPr>
            <p:spPr>
              <a:xfrm>
                <a:off x="0" y="0"/>
                <a:ext cx="0" cy="227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Times New Roman" panose="02020603050405020304" charset="0"/>
                  <a:ea typeface="幼圆" panose="02010509060101010101" pitchFamily="49" charset="-122"/>
                </a:endParaRPr>
              </a:p>
            </p:txBody>
          </p:sp>
        </p:grpSp>
        <p:sp>
          <p:nvSpPr>
            <p:cNvPr id="9310" name="直接连接符 15454"/>
            <p:cNvSpPr/>
            <p:nvPr/>
          </p:nvSpPr>
          <p:spPr>
            <a:xfrm>
              <a:off x="2380" y="2154"/>
              <a:ext cx="0" cy="22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Times New Roman" panose="02020603050405020304" charset="0"/>
                <a:ea typeface="幼圆" panose="02010509060101010101" pitchFamily="49" charset="-122"/>
              </a:endParaRPr>
            </a:p>
          </p:txBody>
        </p:sp>
        <p:sp>
          <p:nvSpPr>
            <p:cNvPr id="9311" name="矩形 15455"/>
            <p:cNvSpPr/>
            <p:nvPr/>
          </p:nvSpPr>
          <p:spPr>
            <a:xfrm>
              <a:off x="2835" y="1587"/>
              <a:ext cx="455" cy="4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pPr algn="ctr"/>
              <a:r>
                <a:rPr lang="en-US" altLang="zh-CN" sz="1600" dirty="0">
                  <a:latin typeface="宋体" panose="02010600030101010101" pitchFamily="2" charset="-122"/>
                  <a:ea typeface="宋体" panose="02010600030101010101" pitchFamily="2" charset="-122"/>
                </a:rPr>
                <a:t>D</a:t>
              </a:r>
              <a:r>
                <a:rPr lang="en-US" altLang="zh-CN" sz="1600" baseline="-25000" dirty="0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1600" baseline="-25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9312" name="组合 15456"/>
            <p:cNvGrpSpPr>
              <a:grpSpLocks noChangeAspect="1"/>
            </p:cNvGrpSpPr>
            <p:nvPr/>
          </p:nvGrpSpPr>
          <p:grpSpPr>
            <a:xfrm>
              <a:off x="6347" y="1814"/>
              <a:ext cx="453" cy="283"/>
              <a:chOff x="0" y="0"/>
              <a:chExt cx="363" cy="227"/>
            </a:xfrm>
          </p:grpSpPr>
          <p:grpSp>
            <p:nvGrpSpPr>
              <p:cNvPr id="9313" name="组合 15457"/>
              <p:cNvGrpSpPr>
                <a:grpSpLocks noChangeAspect="1"/>
              </p:cNvGrpSpPr>
              <p:nvPr/>
            </p:nvGrpSpPr>
            <p:grpSpPr>
              <a:xfrm>
                <a:off x="0" y="0"/>
                <a:ext cx="181" cy="181"/>
                <a:chOff x="0" y="0"/>
                <a:chExt cx="227" cy="226"/>
              </a:xfrm>
            </p:grpSpPr>
            <p:sp>
              <p:nvSpPr>
                <p:cNvPr id="9314" name="椭圆 15458"/>
                <p:cNvSpPr>
                  <a:spLocks noChangeAspect="1"/>
                </p:cNvSpPr>
                <p:nvPr/>
              </p:nvSpPr>
              <p:spPr>
                <a:xfrm>
                  <a:off x="0" y="0"/>
                  <a:ext cx="227" cy="226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Times New Roman" panose="02020603050405020304" charset="0"/>
                    <a:ea typeface="幼圆" panose="02010509060101010101" pitchFamily="49" charset="-122"/>
                  </a:endParaRPr>
                </a:p>
              </p:txBody>
            </p:sp>
            <p:sp>
              <p:nvSpPr>
                <p:cNvPr id="9315" name="椭圆 15459"/>
                <p:cNvSpPr>
                  <a:spLocks noChangeAspect="1"/>
                </p:cNvSpPr>
                <p:nvPr/>
              </p:nvSpPr>
              <p:spPr>
                <a:xfrm>
                  <a:off x="46" y="45"/>
                  <a:ext cx="136" cy="136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Times New Roman" panose="02020603050405020304" charset="0"/>
                    <a:ea typeface="幼圆" panose="02010509060101010101" pitchFamily="49" charset="-122"/>
                  </a:endParaRPr>
                </a:p>
              </p:txBody>
            </p:sp>
          </p:grpSp>
          <p:grpSp>
            <p:nvGrpSpPr>
              <p:cNvPr id="9316" name="组合 15460"/>
              <p:cNvGrpSpPr>
                <a:grpSpLocks noChangeAspect="1"/>
              </p:cNvGrpSpPr>
              <p:nvPr/>
            </p:nvGrpSpPr>
            <p:grpSpPr>
              <a:xfrm>
                <a:off x="182" y="0"/>
                <a:ext cx="181" cy="181"/>
                <a:chOff x="0" y="0"/>
                <a:chExt cx="227" cy="226"/>
              </a:xfrm>
            </p:grpSpPr>
            <p:sp>
              <p:nvSpPr>
                <p:cNvPr id="9317" name="椭圆 15461"/>
                <p:cNvSpPr>
                  <a:spLocks noChangeAspect="1"/>
                </p:cNvSpPr>
                <p:nvPr/>
              </p:nvSpPr>
              <p:spPr>
                <a:xfrm>
                  <a:off x="0" y="0"/>
                  <a:ext cx="227" cy="226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Times New Roman" panose="02020603050405020304" charset="0"/>
                    <a:ea typeface="幼圆" panose="02010509060101010101" pitchFamily="49" charset="-122"/>
                  </a:endParaRPr>
                </a:p>
              </p:txBody>
            </p:sp>
            <p:sp>
              <p:nvSpPr>
                <p:cNvPr id="9318" name="椭圆 15462"/>
                <p:cNvSpPr>
                  <a:spLocks noChangeAspect="1"/>
                </p:cNvSpPr>
                <p:nvPr/>
              </p:nvSpPr>
              <p:spPr>
                <a:xfrm>
                  <a:off x="46" y="45"/>
                  <a:ext cx="136" cy="136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Times New Roman" panose="02020603050405020304" charset="0"/>
                    <a:ea typeface="幼圆" panose="02010509060101010101" pitchFamily="49" charset="-122"/>
                  </a:endParaRPr>
                </a:p>
              </p:txBody>
            </p:sp>
          </p:grpSp>
          <p:sp>
            <p:nvSpPr>
              <p:cNvPr id="9319" name="直接连接符 15463"/>
              <p:cNvSpPr>
                <a:spLocks noChangeAspect="1"/>
              </p:cNvSpPr>
              <p:nvPr/>
            </p:nvSpPr>
            <p:spPr>
              <a:xfrm>
                <a:off x="0" y="0"/>
                <a:ext cx="0" cy="227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Times New Roman" panose="02020603050405020304" charset="0"/>
                  <a:ea typeface="幼圆" panose="02010509060101010101" pitchFamily="49" charset="-122"/>
                </a:endParaRPr>
              </a:p>
            </p:txBody>
          </p:sp>
        </p:grpSp>
        <p:sp>
          <p:nvSpPr>
            <p:cNvPr id="9320" name="直接连接符 15464"/>
            <p:cNvSpPr/>
            <p:nvPr/>
          </p:nvSpPr>
          <p:spPr>
            <a:xfrm>
              <a:off x="6350" y="2154"/>
              <a:ext cx="0" cy="22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Times New Roman" panose="02020603050405020304" charset="0"/>
                <a:ea typeface="幼圆" panose="02010509060101010101" pitchFamily="49" charset="-122"/>
              </a:endParaRPr>
            </a:p>
          </p:txBody>
        </p:sp>
        <p:sp>
          <p:nvSpPr>
            <p:cNvPr id="9321" name="矩形 15465"/>
            <p:cNvSpPr/>
            <p:nvPr/>
          </p:nvSpPr>
          <p:spPr>
            <a:xfrm>
              <a:off x="6802" y="1699"/>
              <a:ext cx="455" cy="4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pPr algn="ctr"/>
              <a:r>
                <a:rPr lang="en-US" altLang="zh-CN" sz="1600" dirty="0">
                  <a:latin typeface="宋体" panose="02010600030101010101" pitchFamily="2" charset="-122"/>
                  <a:ea typeface="宋体" panose="02010600030101010101" pitchFamily="2" charset="-122"/>
                </a:rPr>
                <a:t>D</a:t>
              </a:r>
              <a:r>
                <a:rPr lang="en-US" altLang="zh-CN" sz="1600" baseline="-25000" dirty="0">
                  <a:latin typeface="宋体" panose="02010600030101010101" pitchFamily="2" charset="-122"/>
                  <a:ea typeface="宋体" panose="02010600030101010101" pitchFamily="2" charset="-122"/>
                </a:rPr>
                <a:t>15</a:t>
              </a:r>
              <a:endParaRPr lang="en-US" altLang="zh-CN" sz="1600" baseline="-25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9322" name="组合 15466"/>
            <p:cNvGrpSpPr>
              <a:grpSpLocks noChangeAspect="1"/>
            </p:cNvGrpSpPr>
            <p:nvPr/>
          </p:nvGrpSpPr>
          <p:grpSpPr>
            <a:xfrm flipH="1" flipV="1">
              <a:off x="3630" y="2438"/>
              <a:ext cx="452" cy="283"/>
              <a:chOff x="0" y="0"/>
              <a:chExt cx="363" cy="227"/>
            </a:xfrm>
          </p:grpSpPr>
          <p:grpSp>
            <p:nvGrpSpPr>
              <p:cNvPr id="9323" name="组合 15467"/>
              <p:cNvGrpSpPr>
                <a:grpSpLocks noChangeAspect="1"/>
              </p:cNvGrpSpPr>
              <p:nvPr/>
            </p:nvGrpSpPr>
            <p:grpSpPr>
              <a:xfrm>
                <a:off x="0" y="0"/>
                <a:ext cx="181" cy="181"/>
                <a:chOff x="0" y="0"/>
                <a:chExt cx="227" cy="226"/>
              </a:xfrm>
            </p:grpSpPr>
            <p:sp>
              <p:nvSpPr>
                <p:cNvPr id="9324" name="椭圆 15468"/>
                <p:cNvSpPr>
                  <a:spLocks noChangeAspect="1"/>
                </p:cNvSpPr>
                <p:nvPr/>
              </p:nvSpPr>
              <p:spPr>
                <a:xfrm>
                  <a:off x="0" y="0"/>
                  <a:ext cx="227" cy="226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Times New Roman" panose="02020603050405020304" charset="0"/>
                    <a:ea typeface="幼圆" panose="02010509060101010101" pitchFamily="49" charset="-122"/>
                  </a:endParaRPr>
                </a:p>
              </p:txBody>
            </p:sp>
            <p:sp>
              <p:nvSpPr>
                <p:cNvPr id="9325" name="椭圆 15469"/>
                <p:cNvSpPr>
                  <a:spLocks noChangeAspect="1"/>
                </p:cNvSpPr>
                <p:nvPr/>
              </p:nvSpPr>
              <p:spPr>
                <a:xfrm>
                  <a:off x="46" y="45"/>
                  <a:ext cx="136" cy="136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Times New Roman" panose="02020603050405020304" charset="0"/>
                    <a:ea typeface="幼圆" panose="02010509060101010101" pitchFamily="49" charset="-122"/>
                  </a:endParaRPr>
                </a:p>
              </p:txBody>
            </p:sp>
          </p:grpSp>
          <p:grpSp>
            <p:nvGrpSpPr>
              <p:cNvPr id="9326" name="组合 15470"/>
              <p:cNvGrpSpPr>
                <a:grpSpLocks noChangeAspect="1"/>
              </p:cNvGrpSpPr>
              <p:nvPr/>
            </p:nvGrpSpPr>
            <p:grpSpPr>
              <a:xfrm>
                <a:off x="182" y="0"/>
                <a:ext cx="181" cy="181"/>
                <a:chOff x="0" y="0"/>
                <a:chExt cx="227" cy="226"/>
              </a:xfrm>
            </p:grpSpPr>
            <p:sp>
              <p:nvSpPr>
                <p:cNvPr id="9327" name="椭圆 15471"/>
                <p:cNvSpPr>
                  <a:spLocks noChangeAspect="1"/>
                </p:cNvSpPr>
                <p:nvPr/>
              </p:nvSpPr>
              <p:spPr>
                <a:xfrm>
                  <a:off x="0" y="0"/>
                  <a:ext cx="227" cy="226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Times New Roman" panose="02020603050405020304" charset="0"/>
                    <a:ea typeface="幼圆" panose="02010509060101010101" pitchFamily="49" charset="-122"/>
                  </a:endParaRPr>
                </a:p>
              </p:txBody>
            </p:sp>
            <p:sp>
              <p:nvSpPr>
                <p:cNvPr id="9328" name="椭圆 15472"/>
                <p:cNvSpPr>
                  <a:spLocks noChangeAspect="1"/>
                </p:cNvSpPr>
                <p:nvPr/>
              </p:nvSpPr>
              <p:spPr>
                <a:xfrm>
                  <a:off x="46" y="45"/>
                  <a:ext cx="136" cy="136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Times New Roman" panose="02020603050405020304" charset="0"/>
                    <a:ea typeface="幼圆" panose="02010509060101010101" pitchFamily="49" charset="-122"/>
                  </a:endParaRPr>
                </a:p>
              </p:txBody>
            </p:sp>
          </p:grpSp>
          <p:sp>
            <p:nvSpPr>
              <p:cNvPr id="9329" name="直接连接符 15473"/>
              <p:cNvSpPr>
                <a:spLocks noChangeAspect="1"/>
              </p:cNvSpPr>
              <p:nvPr/>
            </p:nvSpPr>
            <p:spPr>
              <a:xfrm>
                <a:off x="0" y="0"/>
                <a:ext cx="0" cy="227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Times New Roman" panose="02020603050405020304" charset="0"/>
                  <a:ea typeface="幼圆" panose="02010509060101010101" pitchFamily="49" charset="-122"/>
                </a:endParaRPr>
              </a:p>
            </p:txBody>
          </p:sp>
        </p:grpSp>
        <p:sp>
          <p:nvSpPr>
            <p:cNvPr id="9330" name="直接连接符 15474"/>
            <p:cNvSpPr/>
            <p:nvPr/>
          </p:nvSpPr>
          <p:spPr>
            <a:xfrm>
              <a:off x="4082" y="2154"/>
              <a:ext cx="0" cy="22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Times New Roman" panose="02020603050405020304" charset="0"/>
                <a:ea typeface="幼圆" panose="02010509060101010101" pitchFamily="49" charset="-122"/>
              </a:endParaRPr>
            </a:p>
          </p:txBody>
        </p:sp>
        <p:sp>
          <p:nvSpPr>
            <p:cNvPr id="9331" name="矩形 15475"/>
            <p:cNvSpPr/>
            <p:nvPr/>
          </p:nvSpPr>
          <p:spPr>
            <a:xfrm>
              <a:off x="4082" y="2379"/>
              <a:ext cx="455" cy="4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pPr algn="ctr"/>
              <a:r>
                <a:rPr lang="en-US" altLang="zh-CN" sz="1600" dirty="0">
                  <a:latin typeface="宋体" panose="02010600030101010101" pitchFamily="2" charset="-122"/>
                  <a:ea typeface="宋体" panose="02010600030101010101" pitchFamily="2" charset="-122"/>
                </a:rPr>
                <a:t>D</a:t>
              </a:r>
              <a:r>
                <a:rPr lang="en-US" altLang="zh-CN" sz="1600" baseline="-25000" dirty="0"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endParaRPr lang="en-US" altLang="zh-CN" sz="1600" baseline="-25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332" name="矩形 15476"/>
            <p:cNvSpPr/>
            <p:nvPr/>
          </p:nvSpPr>
          <p:spPr>
            <a:xfrm>
              <a:off x="7370" y="2267"/>
              <a:ext cx="455" cy="4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pPr algn="ctr"/>
              <a:r>
                <a:rPr lang="en-US" altLang="zh-CN" sz="1600" dirty="0">
                  <a:latin typeface="宋体" panose="02010600030101010101" pitchFamily="2" charset="-122"/>
                  <a:ea typeface="宋体" panose="02010600030101010101" pitchFamily="2" charset="-122"/>
                </a:rPr>
                <a:t>19</a:t>
              </a:r>
              <a:endPara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9333" name="组合 15477"/>
            <p:cNvGrpSpPr/>
            <p:nvPr/>
          </p:nvGrpSpPr>
          <p:grpSpPr>
            <a:xfrm flipH="1" flipV="1">
              <a:off x="8166" y="2381"/>
              <a:ext cx="683" cy="565"/>
              <a:chOff x="0" y="0"/>
              <a:chExt cx="408" cy="318"/>
            </a:xfrm>
          </p:grpSpPr>
          <p:sp>
            <p:nvSpPr>
              <p:cNvPr id="9334" name="直接连接符 15478"/>
              <p:cNvSpPr/>
              <p:nvPr/>
            </p:nvSpPr>
            <p:spPr>
              <a:xfrm>
                <a:off x="0" y="0"/>
                <a:ext cx="317" cy="318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Times New Roman" panose="0202060305040502030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9335" name="直接连接符 15479"/>
              <p:cNvSpPr/>
              <p:nvPr/>
            </p:nvSpPr>
            <p:spPr>
              <a:xfrm>
                <a:off x="317" y="318"/>
                <a:ext cx="91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Times New Roman" panose="02020603050405020304" charset="0"/>
                  <a:ea typeface="幼圆" panose="02010509060101010101" pitchFamily="49" charset="-122"/>
                </a:endParaRPr>
              </a:p>
            </p:txBody>
          </p:sp>
        </p:grpSp>
        <p:sp>
          <p:nvSpPr>
            <p:cNvPr id="9336" name="矩形 15480"/>
            <p:cNvSpPr/>
            <p:nvPr/>
          </p:nvSpPr>
          <p:spPr>
            <a:xfrm>
              <a:off x="8165" y="1814"/>
              <a:ext cx="455" cy="4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pPr algn="ctr"/>
              <a:r>
                <a:rPr lang="en-US" altLang="zh-CN" sz="1600" dirty="0">
                  <a:latin typeface="宋体" panose="02010600030101010101" pitchFamily="2" charset="-122"/>
                  <a:ea typeface="宋体" panose="02010600030101010101" pitchFamily="2" charset="-122"/>
                </a:rPr>
                <a:t>27</a:t>
              </a:r>
              <a:endPara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9337" name="组合 15481"/>
            <p:cNvGrpSpPr>
              <a:grpSpLocks noChangeAspect="1"/>
            </p:cNvGrpSpPr>
            <p:nvPr/>
          </p:nvGrpSpPr>
          <p:grpSpPr>
            <a:xfrm flipH="1">
              <a:off x="8737" y="2382"/>
              <a:ext cx="1240" cy="230"/>
              <a:chOff x="0" y="0"/>
              <a:chExt cx="496" cy="92"/>
            </a:xfrm>
          </p:grpSpPr>
          <p:sp>
            <p:nvSpPr>
              <p:cNvPr id="9338" name="直接连接符 15482"/>
              <p:cNvSpPr>
                <a:spLocks noChangeAspect="1"/>
              </p:cNvSpPr>
              <p:nvPr/>
            </p:nvSpPr>
            <p:spPr>
              <a:xfrm>
                <a:off x="0" y="23"/>
                <a:ext cx="0" cy="6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Times New Roman" panose="0202060305040502030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9339" name="直接连接符 15483"/>
              <p:cNvSpPr>
                <a:spLocks noChangeAspect="1"/>
              </p:cNvSpPr>
              <p:nvPr/>
            </p:nvSpPr>
            <p:spPr>
              <a:xfrm>
                <a:off x="0" y="46"/>
                <a:ext cx="45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Times New Roman" panose="02020603050405020304" charset="0"/>
                  <a:ea typeface="幼圆" panose="02010509060101010101" pitchFamily="49" charset="-122"/>
                </a:endParaRPr>
              </a:p>
            </p:txBody>
          </p:sp>
          <p:grpSp>
            <p:nvGrpSpPr>
              <p:cNvPr id="9340" name="组合 15484"/>
              <p:cNvGrpSpPr>
                <a:grpSpLocks noChangeAspect="1"/>
              </p:cNvGrpSpPr>
              <p:nvPr/>
            </p:nvGrpSpPr>
            <p:grpSpPr>
              <a:xfrm>
                <a:off x="45" y="1"/>
                <a:ext cx="90" cy="90"/>
                <a:chOff x="0" y="0"/>
                <a:chExt cx="227" cy="226"/>
              </a:xfrm>
            </p:grpSpPr>
            <p:sp>
              <p:nvSpPr>
                <p:cNvPr id="9341" name="椭圆 15485"/>
                <p:cNvSpPr>
                  <a:spLocks noChangeAspect="1"/>
                </p:cNvSpPr>
                <p:nvPr/>
              </p:nvSpPr>
              <p:spPr>
                <a:xfrm>
                  <a:off x="0" y="0"/>
                  <a:ext cx="227" cy="226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Times New Roman" panose="02020603050405020304" charset="0"/>
                    <a:ea typeface="幼圆" panose="02010509060101010101" pitchFamily="49" charset="-122"/>
                  </a:endParaRPr>
                </a:p>
              </p:txBody>
            </p:sp>
            <p:sp>
              <p:nvSpPr>
                <p:cNvPr id="9342" name="椭圆 15486"/>
                <p:cNvSpPr>
                  <a:spLocks noChangeAspect="1"/>
                </p:cNvSpPr>
                <p:nvPr/>
              </p:nvSpPr>
              <p:spPr>
                <a:xfrm>
                  <a:off x="46" y="45"/>
                  <a:ext cx="136" cy="136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Times New Roman" panose="02020603050405020304" charset="0"/>
                    <a:ea typeface="幼圆" panose="02010509060101010101" pitchFamily="49" charset="-122"/>
                  </a:endParaRPr>
                </a:p>
              </p:txBody>
            </p:sp>
          </p:grpSp>
          <p:sp>
            <p:nvSpPr>
              <p:cNvPr id="9343" name="椭圆 15487"/>
              <p:cNvSpPr>
                <a:spLocks noChangeAspect="1"/>
              </p:cNvSpPr>
              <p:nvPr/>
            </p:nvSpPr>
            <p:spPr>
              <a:xfrm>
                <a:off x="406" y="0"/>
                <a:ext cx="90" cy="91"/>
              </a:xfrm>
              <a:prstGeom prst="ellipse">
                <a:avLst/>
              </a:prstGeom>
              <a:pattFill prst="wdUpDiag">
                <a:fgClr>
                  <a:schemeClr val="tx1"/>
                </a:fgClr>
                <a:bgClr>
                  <a:schemeClr val="bg1"/>
                </a:bgClr>
              </a:patt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Times New Roman" panose="0202060305040502030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9344" name="椭圆 15488"/>
              <p:cNvSpPr>
                <a:spLocks noChangeAspect="1"/>
              </p:cNvSpPr>
              <p:nvPr/>
            </p:nvSpPr>
            <p:spPr>
              <a:xfrm>
                <a:off x="225" y="0"/>
                <a:ext cx="90" cy="91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Times New Roman" panose="0202060305040502030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9345" name="椭圆 15489"/>
              <p:cNvSpPr>
                <a:spLocks noChangeAspect="1"/>
              </p:cNvSpPr>
              <p:nvPr/>
            </p:nvSpPr>
            <p:spPr>
              <a:xfrm>
                <a:off x="315" y="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Times New Roman" panose="0202060305040502030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9346" name="椭圆 15490"/>
              <p:cNvSpPr>
                <a:spLocks noChangeAspect="1"/>
              </p:cNvSpPr>
              <p:nvPr/>
            </p:nvSpPr>
            <p:spPr>
              <a:xfrm>
                <a:off x="135" y="1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Times New Roman" panose="02020603050405020304" charset="0"/>
                  <a:ea typeface="幼圆" panose="02010509060101010101" pitchFamily="49" charset="-122"/>
                </a:endParaRPr>
              </a:p>
            </p:txBody>
          </p:sp>
        </p:grpSp>
        <p:sp>
          <p:nvSpPr>
            <p:cNvPr id="9347" name="直接连接符 15491"/>
            <p:cNvSpPr/>
            <p:nvPr/>
          </p:nvSpPr>
          <p:spPr>
            <a:xfrm>
              <a:off x="9977" y="2154"/>
              <a:ext cx="0" cy="22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Times New Roman" panose="02020603050405020304" charset="0"/>
                <a:ea typeface="幼圆" panose="02010509060101010101" pitchFamily="49" charset="-122"/>
              </a:endParaRPr>
            </a:p>
          </p:txBody>
        </p:sp>
        <p:sp>
          <p:nvSpPr>
            <p:cNvPr id="9348" name="直接连接符 15492"/>
            <p:cNvSpPr/>
            <p:nvPr/>
          </p:nvSpPr>
          <p:spPr>
            <a:xfrm>
              <a:off x="792" y="2154"/>
              <a:ext cx="0" cy="22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Times New Roman" panose="02020603050405020304" charset="0"/>
                <a:ea typeface="幼圆" panose="02010509060101010101" pitchFamily="49" charset="-122"/>
              </a:endParaRPr>
            </a:p>
          </p:txBody>
        </p:sp>
        <p:sp>
          <p:nvSpPr>
            <p:cNvPr id="9349" name="矩形 15493"/>
            <p:cNvSpPr/>
            <p:nvPr/>
          </p:nvSpPr>
          <p:spPr>
            <a:xfrm>
              <a:off x="3060" y="2267"/>
              <a:ext cx="455" cy="4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pPr algn="ctr"/>
              <a:r>
                <a:rPr lang="en-US" altLang="zh-CN" sz="1600" dirty="0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350" name="矩形 15494"/>
            <p:cNvSpPr/>
            <p:nvPr/>
          </p:nvSpPr>
          <p:spPr>
            <a:xfrm>
              <a:off x="10320" y="1699"/>
              <a:ext cx="455" cy="4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pPr algn="ctr"/>
              <a:r>
                <a:rPr lang="en-US" altLang="zh-CN" sz="1600" dirty="0">
                  <a:latin typeface="宋体" panose="02010600030101010101" pitchFamily="2" charset="-122"/>
                  <a:ea typeface="宋体" panose="02010600030101010101" pitchFamily="2" charset="-122"/>
                </a:rPr>
                <a:t>IIG</a:t>
              </a:r>
              <a:endPara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9351" name="组合 15495"/>
            <p:cNvGrpSpPr>
              <a:grpSpLocks noChangeAspect="1"/>
            </p:cNvGrpSpPr>
            <p:nvPr/>
          </p:nvGrpSpPr>
          <p:grpSpPr>
            <a:xfrm flipH="1" flipV="1">
              <a:off x="8165" y="1192"/>
              <a:ext cx="452" cy="282"/>
              <a:chOff x="0" y="0"/>
              <a:chExt cx="363" cy="227"/>
            </a:xfrm>
          </p:grpSpPr>
          <p:grpSp>
            <p:nvGrpSpPr>
              <p:cNvPr id="9352" name="组合 15496"/>
              <p:cNvGrpSpPr>
                <a:grpSpLocks noChangeAspect="1"/>
              </p:cNvGrpSpPr>
              <p:nvPr/>
            </p:nvGrpSpPr>
            <p:grpSpPr>
              <a:xfrm>
                <a:off x="0" y="0"/>
                <a:ext cx="181" cy="181"/>
                <a:chOff x="0" y="0"/>
                <a:chExt cx="227" cy="226"/>
              </a:xfrm>
            </p:grpSpPr>
            <p:sp>
              <p:nvSpPr>
                <p:cNvPr id="9353" name="椭圆 15497"/>
                <p:cNvSpPr>
                  <a:spLocks noChangeAspect="1"/>
                </p:cNvSpPr>
                <p:nvPr/>
              </p:nvSpPr>
              <p:spPr>
                <a:xfrm>
                  <a:off x="0" y="0"/>
                  <a:ext cx="227" cy="226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Times New Roman" panose="02020603050405020304" charset="0"/>
                    <a:ea typeface="幼圆" panose="02010509060101010101" pitchFamily="49" charset="-122"/>
                  </a:endParaRPr>
                </a:p>
              </p:txBody>
            </p:sp>
            <p:sp>
              <p:nvSpPr>
                <p:cNvPr id="9354" name="椭圆 15498"/>
                <p:cNvSpPr>
                  <a:spLocks noChangeAspect="1"/>
                </p:cNvSpPr>
                <p:nvPr/>
              </p:nvSpPr>
              <p:spPr>
                <a:xfrm>
                  <a:off x="46" y="45"/>
                  <a:ext cx="136" cy="136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Times New Roman" panose="02020603050405020304" charset="0"/>
                    <a:ea typeface="幼圆" panose="02010509060101010101" pitchFamily="49" charset="-122"/>
                  </a:endParaRPr>
                </a:p>
              </p:txBody>
            </p:sp>
          </p:grpSp>
          <p:grpSp>
            <p:nvGrpSpPr>
              <p:cNvPr id="9355" name="组合 15499"/>
              <p:cNvGrpSpPr>
                <a:grpSpLocks noChangeAspect="1"/>
              </p:cNvGrpSpPr>
              <p:nvPr/>
            </p:nvGrpSpPr>
            <p:grpSpPr>
              <a:xfrm>
                <a:off x="182" y="0"/>
                <a:ext cx="181" cy="181"/>
                <a:chOff x="0" y="0"/>
                <a:chExt cx="227" cy="226"/>
              </a:xfrm>
            </p:grpSpPr>
            <p:sp>
              <p:nvSpPr>
                <p:cNvPr id="9356" name="椭圆 15500"/>
                <p:cNvSpPr>
                  <a:spLocks noChangeAspect="1"/>
                </p:cNvSpPr>
                <p:nvPr/>
              </p:nvSpPr>
              <p:spPr>
                <a:xfrm>
                  <a:off x="0" y="0"/>
                  <a:ext cx="227" cy="226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Times New Roman" panose="02020603050405020304" charset="0"/>
                    <a:ea typeface="幼圆" panose="02010509060101010101" pitchFamily="49" charset="-122"/>
                  </a:endParaRPr>
                </a:p>
              </p:txBody>
            </p:sp>
            <p:sp>
              <p:nvSpPr>
                <p:cNvPr id="9357" name="椭圆 15501"/>
                <p:cNvSpPr>
                  <a:spLocks noChangeAspect="1"/>
                </p:cNvSpPr>
                <p:nvPr/>
              </p:nvSpPr>
              <p:spPr>
                <a:xfrm>
                  <a:off x="46" y="45"/>
                  <a:ext cx="136" cy="136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Times New Roman" panose="02020603050405020304" charset="0"/>
                    <a:ea typeface="幼圆" panose="02010509060101010101" pitchFamily="49" charset="-122"/>
                  </a:endParaRPr>
                </a:p>
              </p:txBody>
            </p:sp>
          </p:grpSp>
          <p:sp>
            <p:nvSpPr>
              <p:cNvPr id="9358" name="直接连接符 15502"/>
              <p:cNvSpPr>
                <a:spLocks noChangeAspect="1"/>
              </p:cNvSpPr>
              <p:nvPr/>
            </p:nvSpPr>
            <p:spPr>
              <a:xfrm>
                <a:off x="0" y="0"/>
                <a:ext cx="0" cy="227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Times New Roman" panose="02020603050405020304" charset="0"/>
                  <a:ea typeface="幼圆" panose="02010509060101010101" pitchFamily="49" charset="-122"/>
                </a:endParaRPr>
              </a:p>
            </p:txBody>
          </p:sp>
        </p:grpSp>
        <p:sp>
          <p:nvSpPr>
            <p:cNvPr id="9359" name="直接连接符 15503"/>
            <p:cNvSpPr/>
            <p:nvPr/>
          </p:nvSpPr>
          <p:spPr>
            <a:xfrm>
              <a:off x="8617" y="907"/>
              <a:ext cx="0" cy="22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Times New Roman" panose="02020603050405020304" charset="0"/>
                <a:ea typeface="幼圆" panose="02010509060101010101" pitchFamily="49" charset="-122"/>
              </a:endParaRPr>
            </a:p>
          </p:txBody>
        </p:sp>
        <p:sp>
          <p:nvSpPr>
            <p:cNvPr id="9360" name="矩形 15504"/>
            <p:cNvSpPr/>
            <p:nvPr/>
          </p:nvSpPr>
          <p:spPr>
            <a:xfrm>
              <a:off x="8730" y="1134"/>
              <a:ext cx="455" cy="4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pPr algn="ctr"/>
              <a:r>
                <a:rPr lang="en-US" altLang="zh-CN" sz="1600" dirty="0">
                  <a:latin typeface="宋体" panose="02010600030101010101" pitchFamily="2" charset="-122"/>
                  <a:ea typeface="宋体" panose="02010600030101010101" pitchFamily="2" charset="-122"/>
                </a:rPr>
                <a:t>D</a:t>
              </a:r>
              <a:r>
                <a:rPr lang="en-US" altLang="zh-CN" sz="1600" baseline="-25000" dirty="0">
                  <a:latin typeface="宋体" panose="02010600030101010101" pitchFamily="2" charset="-122"/>
                  <a:ea typeface="宋体" panose="02010600030101010101" pitchFamily="2" charset="-122"/>
                </a:rPr>
                <a:t>17</a:t>
              </a:r>
              <a:endParaRPr lang="en-US" altLang="zh-CN" sz="1600" baseline="-25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9361" name="组合 15505"/>
            <p:cNvGrpSpPr>
              <a:grpSpLocks noChangeAspect="1"/>
            </p:cNvGrpSpPr>
            <p:nvPr/>
          </p:nvGrpSpPr>
          <p:grpSpPr>
            <a:xfrm>
              <a:off x="11452" y="1814"/>
              <a:ext cx="225" cy="228"/>
              <a:chOff x="0" y="0"/>
              <a:chExt cx="227" cy="226"/>
            </a:xfrm>
          </p:grpSpPr>
          <p:sp>
            <p:nvSpPr>
              <p:cNvPr id="9362" name="椭圆 15506"/>
              <p:cNvSpPr>
                <a:spLocks noChangeAspect="1"/>
              </p:cNvSpPr>
              <p:nvPr/>
            </p:nvSpPr>
            <p:spPr>
              <a:xfrm>
                <a:off x="0" y="0"/>
                <a:ext cx="227" cy="226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Times New Roman" panose="0202060305040502030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9363" name="椭圆 15507"/>
              <p:cNvSpPr>
                <a:spLocks noChangeAspect="1"/>
              </p:cNvSpPr>
              <p:nvPr/>
            </p:nvSpPr>
            <p:spPr>
              <a:xfrm>
                <a:off x="46" y="45"/>
                <a:ext cx="136" cy="136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Times New Roman" panose="02020603050405020304" charset="0"/>
                  <a:ea typeface="幼圆" panose="02010509060101010101" pitchFamily="49" charset="-122"/>
                </a:endParaRPr>
              </a:p>
            </p:txBody>
          </p:sp>
        </p:grpSp>
        <p:sp>
          <p:nvSpPr>
            <p:cNvPr id="9364" name="椭圆 15508"/>
            <p:cNvSpPr>
              <a:spLocks noChangeAspect="1"/>
            </p:cNvSpPr>
            <p:nvPr/>
          </p:nvSpPr>
          <p:spPr>
            <a:xfrm>
              <a:off x="11680" y="1814"/>
              <a:ext cx="225" cy="228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Times New Roman" panose="02020603050405020304" charset="0"/>
                <a:ea typeface="幼圆" panose="02010509060101010101" pitchFamily="49" charset="-122"/>
              </a:endParaRPr>
            </a:p>
          </p:txBody>
        </p:sp>
        <p:sp>
          <p:nvSpPr>
            <p:cNvPr id="9365" name="直接连接符 15509"/>
            <p:cNvSpPr/>
            <p:nvPr/>
          </p:nvSpPr>
          <p:spPr>
            <a:xfrm>
              <a:off x="11452" y="1814"/>
              <a:ext cx="0" cy="22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Times New Roman" panose="02020603050405020304" charset="0"/>
                <a:ea typeface="幼圆" panose="02010509060101010101" pitchFamily="49" charset="-122"/>
              </a:endParaRPr>
            </a:p>
          </p:txBody>
        </p:sp>
        <p:sp>
          <p:nvSpPr>
            <p:cNvPr id="9366" name="流程图: 汇总连接 15510"/>
            <p:cNvSpPr/>
            <p:nvPr/>
          </p:nvSpPr>
          <p:spPr>
            <a:xfrm>
              <a:off x="11905" y="1814"/>
              <a:ext cx="227" cy="228"/>
            </a:xfrm>
            <a:prstGeom prst="flowChartSummingJunction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Times New Roman" panose="02020603050405020304" charset="0"/>
                <a:ea typeface="幼圆" panose="02010509060101010101" pitchFamily="49" charset="-122"/>
              </a:endParaRPr>
            </a:p>
          </p:txBody>
        </p:sp>
        <p:grpSp>
          <p:nvGrpSpPr>
            <p:cNvPr id="9367" name="组合 15511"/>
            <p:cNvGrpSpPr/>
            <p:nvPr/>
          </p:nvGrpSpPr>
          <p:grpSpPr>
            <a:xfrm>
              <a:off x="11450" y="567"/>
              <a:ext cx="1022" cy="230"/>
              <a:chOff x="0" y="0"/>
              <a:chExt cx="409" cy="92"/>
            </a:xfrm>
          </p:grpSpPr>
          <p:sp>
            <p:nvSpPr>
              <p:cNvPr id="9368" name="椭圆 15512"/>
              <p:cNvSpPr>
                <a:spLocks noChangeAspect="1"/>
              </p:cNvSpPr>
              <p:nvPr/>
            </p:nvSpPr>
            <p:spPr>
              <a:xfrm>
                <a:off x="227" y="1"/>
                <a:ext cx="91" cy="91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Times New Roman" panose="0202060305040502030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9369" name="直接连接符 15513"/>
              <p:cNvSpPr>
                <a:spLocks noChangeAspect="1"/>
              </p:cNvSpPr>
              <p:nvPr/>
            </p:nvSpPr>
            <p:spPr>
              <a:xfrm>
                <a:off x="2" y="46"/>
                <a:ext cx="44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Times New Roman" panose="0202060305040502030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9370" name="椭圆 15514"/>
              <p:cNvSpPr>
                <a:spLocks noChangeAspect="1"/>
              </p:cNvSpPr>
              <p:nvPr/>
            </p:nvSpPr>
            <p:spPr>
              <a:xfrm>
                <a:off x="318" y="1"/>
                <a:ext cx="91" cy="91"/>
              </a:xfrm>
              <a:prstGeom prst="ellipse">
                <a:avLst/>
              </a:prstGeom>
              <a:pattFill prst="wdUpDiag">
                <a:fgClr>
                  <a:schemeClr val="tx1"/>
                </a:fgClr>
                <a:bgClr>
                  <a:schemeClr val="bg1"/>
                </a:bgClr>
              </a:patt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Times New Roman" panose="0202060305040502030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9371" name="直接连接符 15515"/>
              <p:cNvSpPr/>
              <p:nvPr/>
            </p:nvSpPr>
            <p:spPr>
              <a:xfrm>
                <a:off x="0" y="1"/>
                <a:ext cx="0" cy="9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Times New Roman" panose="02020603050405020304" charset="0"/>
                  <a:ea typeface="幼圆" panose="02010509060101010101" pitchFamily="49" charset="-122"/>
                </a:endParaRPr>
              </a:p>
            </p:txBody>
          </p:sp>
          <p:grpSp>
            <p:nvGrpSpPr>
              <p:cNvPr id="9372" name="组合 15516"/>
              <p:cNvGrpSpPr>
                <a:grpSpLocks noChangeAspect="1"/>
              </p:cNvGrpSpPr>
              <p:nvPr/>
            </p:nvGrpSpPr>
            <p:grpSpPr>
              <a:xfrm>
                <a:off x="46" y="0"/>
                <a:ext cx="90" cy="91"/>
                <a:chOff x="0" y="0"/>
                <a:chExt cx="227" cy="226"/>
              </a:xfrm>
            </p:grpSpPr>
            <p:sp>
              <p:nvSpPr>
                <p:cNvPr id="9373" name="椭圆 15517"/>
                <p:cNvSpPr>
                  <a:spLocks noChangeAspect="1"/>
                </p:cNvSpPr>
                <p:nvPr/>
              </p:nvSpPr>
              <p:spPr>
                <a:xfrm>
                  <a:off x="0" y="0"/>
                  <a:ext cx="227" cy="226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Times New Roman" panose="02020603050405020304" charset="0"/>
                    <a:ea typeface="幼圆" panose="02010509060101010101" pitchFamily="49" charset="-122"/>
                  </a:endParaRPr>
                </a:p>
              </p:txBody>
            </p:sp>
            <p:sp>
              <p:nvSpPr>
                <p:cNvPr id="9374" name="椭圆 15518"/>
                <p:cNvSpPr>
                  <a:spLocks noChangeAspect="1"/>
                </p:cNvSpPr>
                <p:nvPr/>
              </p:nvSpPr>
              <p:spPr>
                <a:xfrm>
                  <a:off x="46" y="45"/>
                  <a:ext cx="136" cy="136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Times New Roman" panose="02020603050405020304" charset="0"/>
                    <a:ea typeface="幼圆" panose="02010509060101010101" pitchFamily="49" charset="-122"/>
                  </a:endParaRPr>
                </a:p>
              </p:txBody>
            </p:sp>
          </p:grpSp>
          <p:sp>
            <p:nvSpPr>
              <p:cNvPr id="9375" name="椭圆 15519"/>
              <p:cNvSpPr>
                <a:spLocks noChangeAspect="1"/>
              </p:cNvSpPr>
              <p:nvPr/>
            </p:nvSpPr>
            <p:spPr>
              <a:xfrm>
                <a:off x="136" y="0"/>
                <a:ext cx="90" cy="91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Times New Roman" panose="02020603050405020304" charset="0"/>
                  <a:ea typeface="幼圆" panose="02010509060101010101" pitchFamily="49" charset="-122"/>
                </a:endParaRPr>
              </a:p>
            </p:txBody>
          </p:sp>
        </p:grpSp>
        <p:sp>
          <p:nvSpPr>
            <p:cNvPr id="9376" name="矩形 15520"/>
            <p:cNvSpPr/>
            <p:nvPr/>
          </p:nvSpPr>
          <p:spPr>
            <a:xfrm>
              <a:off x="12135" y="1699"/>
              <a:ext cx="455" cy="4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pPr algn="ctr"/>
              <a:r>
                <a:rPr lang="en-US" altLang="zh-CN" sz="1600" dirty="0">
                  <a:latin typeface="宋体" panose="02010600030101010101" pitchFamily="2" charset="-122"/>
                  <a:ea typeface="宋体" panose="02010600030101010101" pitchFamily="2" charset="-122"/>
                </a:rPr>
                <a:t>X</a:t>
              </a:r>
              <a:r>
                <a:rPr lang="en-US" altLang="zh-CN" sz="1600" baseline="-25000" dirty="0">
                  <a:latin typeface="宋体" panose="02010600030101010101" pitchFamily="2" charset="-122"/>
                  <a:ea typeface="宋体" panose="02010600030101010101" pitchFamily="2" charset="-122"/>
                </a:rPr>
                <a:t>II</a:t>
              </a:r>
              <a:endParaRPr lang="en-US" altLang="zh-CN" sz="1600" baseline="-25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377" name="直接连接符 15521"/>
            <p:cNvSpPr/>
            <p:nvPr/>
          </p:nvSpPr>
          <p:spPr>
            <a:xfrm flipH="1">
              <a:off x="10545" y="2267"/>
              <a:ext cx="1702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lg"/>
            </a:ln>
          </p:spPr>
          <p:txBody>
            <a:bodyPr anchor="t" anchorCtr="0"/>
            <a:lstStyle/>
            <a:p>
              <a:endParaRPr lang="zh-CN" altLang="en-US">
                <a:latin typeface="Times New Roman" panose="02020603050405020304" charset="0"/>
                <a:ea typeface="幼圆" panose="02010509060101010101" pitchFamily="49" charset="-122"/>
              </a:endParaRPr>
            </a:p>
          </p:txBody>
        </p:sp>
        <p:sp>
          <p:nvSpPr>
            <p:cNvPr id="9378" name="直接连接符 15522"/>
            <p:cNvSpPr/>
            <p:nvPr/>
          </p:nvSpPr>
          <p:spPr>
            <a:xfrm flipH="1">
              <a:off x="10316" y="1019"/>
              <a:ext cx="2043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Times New Roman" panose="02020603050405020304" charset="0"/>
                <a:ea typeface="幼圆" panose="02010509060101010101" pitchFamily="49" charset="-122"/>
              </a:endParaRPr>
            </a:p>
          </p:txBody>
        </p:sp>
        <p:sp>
          <p:nvSpPr>
            <p:cNvPr id="9379" name="直接连接符 15523"/>
            <p:cNvSpPr/>
            <p:nvPr/>
          </p:nvSpPr>
          <p:spPr>
            <a:xfrm>
              <a:off x="12247" y="2267"/>
              <a:ext cx="565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Times New Roman" panose="02020603050405020304" charset="0"/>
                <a:ea typeface="幼圆" panose="02010509060101010101" pitchFamily="49" charset="-122"/>
              </a:endParaRPr>
            </a:p>
          </p:txBody>
        </p:sp>
        <p:sp>
          <p:nvSpPr>
            <p:cNvPr id="9380" name="矩形 15524"/>
            <p:cNvSpPr/>
            <p:nvPr/>
          </p:nvSpPr>
          <p:spPr>
            <a:xfrm>
              <a:off x="0" y="679"/>
              <a:ext cx="455" cy="17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pPr algn="ctr"/>
              <a:r>
                <a: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北</a:t>
              </a:r>
              <a:endPara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京</a:t>
              </a:r>
              <a:endPara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方</a:t>
              </a:r>
              <a:endPara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面</a:t>
              </a:r>
              <a:endPara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81" name="直接连接符 15525"/>
            <p:cNvSpPr/>
            <p:nvPr/>
          </p:nvSpPr>
          <p:spPr>
            <a:xfrm>
              <a:off x="11452" y="2154"/>
              <a:ext cx="0" cy="22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Times New Roman" panose="02020603050405020304" charset="0"/>
                <a:ea typeface="幼圆" panose="02010509060101010101" pitchFamily="49" charset="-122"/>
              </a:endParaRPr>
            </a:p>
          </p:txBody>
        </p:sp>
        <p:sp>
          <p:nvSpPr>
            <p:cNvPr id="9382" name="直接连接符 15526"/>
            <p:cNvSpPr/>
            <p:nvPr/>
          </p:nvSpPr>
          <p:spPr>
            <a:xfrm>
              <a:off x="11452" y="907"/>
              <a:ext cx="0" cy="22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Times New Roman" panose="02020603050405020304" charset="0"/>
                <a:ea typeface="幼圆" panose="02010509060101010101" pitchFamily="49" charset="-122"/>
              </a:endParaRPr>
            </a:p>
          </p:txBody>
        </p:sp>
        <p:sp>
          <p:nvSpPr>
            <p:cNvPr id="9383" name="直接连接符 15527"/>
            <p:cNvSpPr/>
            <p:nvPr/>
          </p:nvSpPr>
          <p:spPr>
            <a:xfrm>
              <a:off x="680" y="1019"/>
              <a:ext cx="1135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lg"/>
            </a:ln>
          </p:spPr>
          <p:txBody>
            <a:bodyPr anchor="t" anchorCtr="0"/>
            <a:lstStyle/>
            <a:p>
              <a:endParaRPr lang="zh-CN" altLang="en-US">
                <a:latin typeface="Times New Roman" panose="02020603050405020304" charset="0"/>
                <a:ea typeface="幼圆" panose="02010509060101010101" pitchFamily="49" charset="-122"/>
              </a:endParaRPr>
            </a:p>
          </p:txBody>
        </p:sp>
        <p:sp>
          <p:nvSpPr>
            <p:cNvPr id="9384" name="直接连接符 15528"/>
            <p:cNvSpPr/>
            <p:nvPr/>
          </p:nvSpPr>
          <p:spPr>
            <a:xfrm>
              <a:off x="680" y="2267"/>
              <a:ext cx="682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Times New Roman" panose="02020603050405020304" charset="0"/>
                <a:ea typeface="幼圆" panose="02010509060101010101" pitchFamily="49" charset="-122"/>
              </a:endParaRPr>
            </a:p>
          </p:txBody>
        </p:sp>
        <p:sp>
          <p:nvSpPr>
            <p:cNvPr id="9385" name="矩形 15529"/>
            <p:cNvSpPr/>
            <p:nvPr/>
          </p:nvSpPr>
          <p:spPr>
            <a:xfrm>
              <a:off x="12475" y="339"/>
              <a:ext cx="455" cy="4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pPr algn="ctr"/>
              <a:r>
                <a:rPr lang="en-US" altLang="zh-CN" sz="1600" dirty="0">
                  <a:latin typeface="宋体" panose="02010600030101010101" pitchFamily="2" charset="-122"/>
                  <a:ea typeface="宋体" panose="02010600030101010101" pitchFamily="2" charset="-122"/>
                </a:rPr>
                <a:t>X</a:t>
              </a:r>
              <a:r>
                <a:rPr lang="en-US" altLang="zh-CN" sz="1600" baseline="-25000" dirty="0">
                  <a:latin typeface="宋体" panose="02010600030101010101" pitchFamily="2" charset="-122"/>
                  <a:ea typeface="宋体" panose="02010600030101010101" pitchFamily="2" charset="-122"/>
                </a:rPr>
                <a:t>I</a:t>
              </a:r>
              <a:endParaRPr lang="en-US" altLang="zh-CN" sz="1600" baseline="-25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386" name="椭圆 15530"/>
            <p:cNvSpPr/>
            <p:nvPr/>
          </p:nvSpPr>
          <p:spPr>
            <a:xfrm>
              <a:off x="3402" y="907"/>
              <a:ext cx="228" cy="227"/>
            </a:xfrm>
            <a:prstGeom prst="ellipse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Times New Roman" panose="02020603050405020304" charset="0"/>
                <a:ea typeface="幼圆" panose="02010509060101010101" pitchFamily="49" charset="-122"/>
              </a:endParaRPr>
            </a:p>
          </p:txBody>
        </p:sp>
        <p:sp>
          <p:nvSpPr>
            <p:cNvPr id="9387" name="直接连接符 15531"/>
            <p:cNvSpPr/>
            <p:nvPr/>
          </p:nvSpPr>
          <p:spPr>
            <a:xfrm>
              <a:off x="3517" y="907"/>
              <a:ext cx="0" cy="22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en-US">
                <a:latin typeface="Times New Roman" panose="02020603050405020304" charset="0"/>
                <a:ea typeface="幼圆" panose="02010509060101010101" pitchFamily="49" charset="-122"/>
              </a:endParaRPr>
            </a:p>
          </p:txBody>
        </p:sp>
        <p:sp>
          <p:nvSpPr>
            <p:cNvPr id="9388" name="矩形 15532"/>
            <p:cNvSpPr/>
            <p:nvPr/>
          </p:nvSpPr>
          <p:spPr>
            <a:xfrm>
              <a:off x="1247" y="1019"/>
              <a:ext cx="680" cy="4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pPr algn="ctr"/>
              <a:r>
                <a:rPr lang="en-US" altLang="zh-CN" sz="1600" dirty="0">
                  <a:latin typeface="宋体" panose="02010600030101010101" pitchFamily="2" charset="-122"/>
                  <a:ea typeface="宋体" panose="02010600030101010101" pitchFamily="2" charset="-122"/>
                </a:rPr>
                <a:t>IAG</a:t>
              </a:r>
              <a:endPara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389" name="矩形 15533"/>
            <p:cNvSpPr/>
            <p:nvPr/>
          </p:nvSpPr>
          <p:spPr>
            <a:xfrm>
              <a:off x="1247" y="1814"/>
              <a:ext cx="680" cy="4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pPr algn="ctr"/>
              <a:r>
                <a:rPr lang="en-US" altLang="zh-CN" sz="1600" dirty="0">
                  <a:latin typeface="宋体" panose="02010600030101010101" pitchFamily="2" charset="-122"/>
                  <a:ea typeface="宋体" panose="02010600030101010101" pitchFamily="2" charset="-122"/>
                </a:rPr>
                <a:t>IIAG</a:t>
              </a:r>
              <a:endPara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390" name="矩形 15534"/>
            <p:cNvSpPr/>
            <p:nvPr/>
          </p:nvSpPr>
          <p:spPr>
            <a:xfrm>
              <a:off x="4992" y="1814"/>
              <a:ext cx="680" cy="4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pPr algn="ctr"/>
              <a:r>
                <a:rPr lang="en-US" altLang="zh-CN" sz="1600" dirty="0">
                  <a:latin typeface="宋体" panose="02010600030101010101" pitchFamily="2" charset="-122"/>
                  <a:ea typeface="宋体" panose="02010600030101010101" pitchFamily="2" charset="-122"/>
                </a:rPr>
                <a:t>1/19WG</a:t>
              </a:r>
              <a:endPara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391" name="矩形 15535"/>
            <p:cNvSpPr/>
            <p:nvPr/>
          </p:nvSpPr>
          <p:spPr>
            <a:xfrm>
              <a:off x="9415" y="2607"/>
              <a:ext cx="455" cy="4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pPr algn="ctr"/>
              <a:r>
                <a:rPr lang="en-US" altLang="zh-CN" sz="1600" dirty="0">
                  <a:latin typeface="宋体" panose="02010600030101010101" pitchFamily="2" charset="-122"/>
                  <a:ea typeface="宋体" panose="02010600030101010101" pitchFamily="2" charset="-122"/>
                </a:rPr>
                <a:t>S</a:t>
              </a:r>
              <a:r>
                <a:rPr lang="en-US" altLang="zh-CN" sz="1600" baseline="-25000" dirty="0">
                  <a:latin typeface="宋体" panose="02010600030101010101" pitchFamily="2" charset="-122"/>
                  <a:ea typeface="宋体" panose="02010600030101010101" pitchFamily="2" charset="-122"/>
                </a:rPr>
                <a:t>III</a:t>
              </a:r>
              <a:endParaRPr lang="en-US" altLang="zh-CN" sz="1600" baseline="-250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5543" name="椭圆 15542"/>
          <p:cNvSpPr/>
          <p:nvPr/>
        </p:nvSpPr>
        <p:spPr>
          <a:xfrm>
            <a:off x="1584325" y="3152775"/>
            <a:ext cx="1209040" cy="678815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Times New Roman" panose="02020603050405020304" charset="0"/>
              <a:ea typeface="幼圆" panose="02010509060101010101" pitchFamily="49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9185910" y="3110865"/>
            <a:ext cx="1209040" cy="678815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Times New Roman" panose="02020603050405020304" charset="0"/>
              <a:ea typeface="幼圆" panose="02010509060101010101" pitchFamily="49" charset="-122"/>
            </a:endParaRPr>
          </a:p>
        </p:txBody>
      </p:sp>
      <p:sp>
        <p:nvSpPr>
          <p:cNvPr id="15544" name="直接连接符 15543"/>
          <p:cNvSpPr/>
          <p:nvPr/>
        </p:nvSpPr>
        <p:spPr>
          <a:xfrm>
            <a:off x="1734820" y="3938905"/>
            <a:ext cx="7592695" cy="1270"/>
          </a:xfrm>
          <a:prstGeom prst="line">
            <a:avLst/>
          </a:prstGeom>
          <a:ln w="444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lstStyle/>
          <a:p>
            <a:endParaRPr lang="zh-CN" altLang="en-US">
              <a:latin typeface="Times New Roman" panose="02020603050405020304" charset="0"/>
              <a:ea typeface="幼圆" panose="02010509060101010101" pitchFamily="49" charset="-122"/>
            </a:endParaRPr>
          </a:p>
        </p:txBody>
      </p:sp>
      <p:sp>
        <p:nvSpPr>
          <p:cNvPr id="15546" name="直接连接符 15545"/>
          <p:cNvSpPr/>
          <p:nvPr/>
        </p:nvSpPr>
        <p:spPr>
          <a:xfrm>
            <a:off x="1729740" y="3940175"/>
            <a:ext cx="1127760" cy="635"/>
          </a:xfrm>
          <a:prstGeom prst="line">
            <a:avLst/>
          </a:prstGeom>
          <a:ln w="4445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lstStyle/>
          <a:p>
            <a:endParaRPr lang="zh-CN" altLang="en-US">
              <a:latin typeface="Times New Roman" panose="02020603050405020304" charset="0"/>
              <a:ea typeface="幼圆" panose="02010509060101010101" pitchFamily="49" charset="-122"/>
            </a:endParaRPr>
          </a:p>
        </p:txBody>
      </p:sp>
      <p:sp>
        <p:nvSpPr>
          <p:cNvPr id="15547" name="直接连接符 15546"/>
          <p:cNvSpPr/>
          <p:nvPr/>
        </p:nvSpPr>
        <p:spPr>
          <a:xfrm>
            <a:off x="2858135" y="3938905"/>
            <a:ext cx="814070" cy="1270"/>
          </a:xfrm>
          <a:prstGeom prst="line">
            <a:avLst/>
          </a:prstGeom>
          <a:ln w="4445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lstStyle/>
          <a:p>
            <a:endParaRPr lang="zh-CN" altLang="en-US">
              <a:latin typeface="Times New Roman" panose="02020603050405020304" charset="0"/>
              <a:ea typeface="幼圆" panose="02010509060101010101" pitchFamily="49" charset="-122"/>
            </a:endParaRPr>
          </a:p>
        </p:txBody>
      </p:sp>
      <p:sp>
        <p:nvSpPr>
          <p:cNvPr id="15548" name="直接连接符 15547"/>
          <p:cNvSpPr/>
          <p:nvPr/>
        </p:nvSpPr>
        <p:spPr>
          <a:xfrm flipV="1">
            <a:off x="3670300" y="3939540"/>
            <a:ext cx="725805" cy="635"/>
          </a:xfrm>
          <a:prstGeom prst="line">
            <a:avLst/>
          </a:prstGeom>
          <a:ln w="4445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lstStyle/>
          <a:p>
            <a:endParaRPr lang="zh-CN" altLang="en-US">
              <a:latin typeface="Times New Roman" panose="02020603050405020304" charset="0"/>
              <a:ea typeface="幼圆" panose="02010509060101010101" pitchFamily="49" charset="-122"/>
            </a:endParaRPr>
          </a:p>
        </p:txBody>
      </p:sp>
      <p:sp>
        <p:nvSpPr>
          <p:cNvPr id="15549" name="直接连接符 15548"/>
          <p:cNvSpPr/>
          <p:nvPr/>
        </p:nvSpPr>
        <p:spPr>
          <a:xfrm>
            <a:off x="5778500" y="3938905"/>
            <a:ext cx="1531620" cy="635"/>
          </a:xfrm>
          <a:prstGeom prst="line">
            <a:avLst/>
          </a:prstGeom>
          <a:ln w="4445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lstStyle/>
          <a:p>
            <a:endParaRPr lang="zh-CN" altLang="en-US">
              <a:latin typeface="Times New Roman" panose="02020603050405020304" charset="0"/>
              <a:ea typeface="幼圆" panose="02010509060101010101" pitchFamily="49" charset="-122"/>
            </a:endParaRPr>
          </a:p>
        </p:txBody>
      </p:sp>
      <p:sp>
        <p:nvSpPr>
          <p:cNvPr id="15550" name="直接连接符 15549"/>
          <p:cNvSpPr/>
          <p:nvPr/>
        </p:nvSpPr>
        <p:spPr>
          <a:xfrm flipV="1">
            <a:off x="7310755" y="3940810"/>
            <a:ext cx="2019935" cy="635"/>
          </a:xfrm>
          <a:prstGeom prst="line">
            <a:avLst/>
          </a:prstGeom>
          <a:ln w="4445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lstStyle/>
          <a:p>
            <a:endParaRPr lang="zh-CN" altLang="en-US">
              <a:latin typeface="Times New Roman" panose="02020603050405020304" charset="0"/>
              <a:ea typeface="幼圆" panose="02010509060101010101" pitchFamily="49" charset="-122"/>
            </a:endParaRPr>
          </a:p>
        </p:txBody>
      </p:sp>
      <p:sp>
        <p:nvSpPr>
          <p:cNvPr id="15551" name="直接连接符 15550"/>
          <p:cNvSpPr/>
          <p:nvPr/>
        </p:nvSpPr>
        <p:spPr>
          <a:xfrm>
            <a:off x="9330690" y="3938905"/>
            <a:ext cx="1064260" cy="635"/>
          </a:xfrm>
          <a:prstGeom prst="line">
            <a:avLst/>
          </a:prstGeom>
          <a:ln w="44450" cap="flat" cmpd="sng">
            <a:solidFill>
              <a:srgbClr val="008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lstStyle/>
          <a:p>
            <a:endParaRPr lang="zh-CN" altLang="en-US">
              <a:latin typeface="Times New Roman" panose="02020603050405020304" charset="0"/>
              <a:ea typeface="幼圆" panose="02010509060101010101" pitchFamily="49" charset="-122"/>
            </a:endParaRPr>
          </a:p>
        </p:txBody>
      </p:sp>
      <p:sp>
        <p:nvSpPr>
          <p:cNvPr id="15552" name="直接连接符 15551"/>
          <p:cNvSpPr/>
          <p:nvPr/>
        </p:nvSpPr>
        <p:spPr>
          <a:xfrm>
            <a:off x="4399280" y="3939540"/>
            <a:ext cx="1371600" cy="635"/>
          </a:xfrm>
          <a:prstGeom prst="line">
            <a:avLst/>
          </a:prstGeom>
          <a:ln w="4445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lstStyle/>
          <a:p>
            <a:endParaRPr lang="zh-CN" altLang="en-US">
              <a:latin typeface="Times New Roman" panose="02020603050405020304" charset="0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55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5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5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5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0280" y="1272540"/>
            <a:ext cx="10106025" cy="5167630"/>
          </a:xfrm>
          <a:prstGeom prst="rect">
            <a:avLst/>
          </a:prstGeom>
          <a:solidFill>
            <a:schemeClr val="bg1"/>
          </a:solidFill>
          <a:ln w="28575">
            <a:solidFill>
              <a:srgbClr val="2699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3757718" y="227308"/>
            <a:ext cx="5773546" cy="742990"/>
            <a:chOff x="3136990" y="384631"/>
            <a:chExt cx="5773546" cy="742990"/>
          </a:xfrm>
        </p:grpSpPr>
        <p:sp>
          <p:nvSpPr>
            <p:cNvPr id="7" name="文本框 6"/>
            <p:cNvSpPr txBox="1"/>
            <p:nvPr/>
          </p:nvSpPr>
          <p:spPr>
            <a:xfrm>
              <a:off x="3808794" y="384631"/>
              <a:ext cx="5101742" cy="737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2F7265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车站信号平面布置图</a:t>
              </a:r>
              <a:endParaRPr lang="zh-CN" altLang="en-US" sz="2800" dirty="0">
                <a:solidFill>
                  <a:srgbClr val="2F726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54" t="22585" r="85536" b="68844"/>
            <a:stretch>
              <a:fillRect/>
            </a:stretch>
          </p:blipFill>
          <p:spPr>
            <a:xfrm>
              <a:off x="3136990" y="539793"/>
              <a:ext cx="671804" cy="5878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92371" y="1343879"/>
            <a:ext cx="9946706" cy="5020945"/>
            <a:chOff x="-268" y="817"/>
            <a:chExt cx="19435" cy="9922"/>
          </a:xfrm>
        </p:grpSpPr>
        <p:grpSp>
          <p:nvGrpSpPr>
            <p:cNvPr id="10" name="组合 9"/>
            <p:cNvGrpSpPr/>
            <p:nvPr/>
          </p:nvGrpSpPr>
          <p:grpSpPr>
            <a:xfrm>
              <a:off x="-268" y="817"/>
              <a:ext cx="19435" cy="9922"/>
              <a:chOff x="-268" y="817"/>
              <a:chExt cx="19435" cy="9922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-268" y="817"/>
                <a:ext cx="19435" cy="9922"/>
                <a:chOff x="-268" y="817"/>
                <a:chExt cx="19435" cy="9922"/>
              </a:xfrm>
            </p:grpSpPr>
            <p:pic>
              <p:nvPicPr>
                <p:cNvPr id="14" name="图片 7169" descr="11"/>
                <p:cNvPicPr>
                  <a:picLocks noChangeAspect="1"/>
                </p:cNvPicPr>
                <p:nvPr>
                  <p:custDataLst>
                    <p:tags r:id="rId2"/>
                  </p:custDataLst>
                </p:nvPr>
              </p:nvPicPr>
              <p:blipFill>
                <a:blip r:embed="rId3">
                  <a:clrChange>
                    <a:clrFrom>
                      <a:srgbClr val="FFCCCC">
                        <a:alpha val="100000"/>
                      </a:srgbClr>
                    </a:clrFrom>
                    <a:clrTo>
                      <a:srgbClr val="FFCCCC">
                        <a:alpha val="100000"/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>
                <a:xfrm>
                  <a:off x="225" y="817"/>
                  <a:ext cx="18942" cy="992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" name="文本框 17"/>
                <p:cNvSpPr txBox="1"/>
                <p:nvPr/>
              </p:nvSpPr>
              <p:spPr>
                <a:xfrm>
                  <a:off x="18265" y="5217"/>
                  <a:ext cx="902" cy="2707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lang="zh-CN" altLang="en-US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天津方面</a:t>
                  </a:r>
                  <a:endParaRPr lang="zh-CN" altLang="en-US" b="1" dirty="0">
                    <a:ln>
                      <a:noFill/>
                    </a:ln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6" name="文本框 15"/>
                <p:cNvSpPr txBox="1"/>
                <p:nvPr/>
              </p:nvSpPr>
              <p:spPr>
                <a:xfrm>
                  <a:off x="-268" y="4364"/>
                  <a:ext cx="1082" cy="993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lang="zh-CN" altLang="en-US" sz="1200" b="1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东郊方面</a:t>
                  </a:r>
                  <a:endParaRPr lang="zh-CN" altLang="en-US" sz="1200" b="1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9" name="组合 18"/>
              <p:cNvGrpSpPr/>
              <p:nvPr/>
            </p:nvGrpSpPr>
            <p:grpSpPr>
              <a:xfrm>
                <a:off x="1066" y="5529"/>
                <a:ext cx="649" cy="328"/>
                <a:chOff x="1066" y="5529"/>
                <a:chExt cx="649" cy="328"/>
              </a:xfrm>
            </p:grpSpPr>
            <p:sp>
              <p:nvSpPr>
                <p:cNvPr id="20" name="等腰三角形 19"/>
                <p:cNvSpPr/>
                <p:nvPr/>
              </p:nvSpPr>
              <p:spPr>
                <a:xfrm rot="5400000">
                  <a:off x="1066" y="5529"/>
                  <a:ext cx="320" cy="320"/>
                </a:xfrm>
                <a:prstGeom prst="triangle">
                  <a:avLst/>
                </a:prstGeom>
                <a:solidFill>
                  <a:srgbClr val="0000FF"/>
                </a:solidFill>
                <a:ln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等腰三角形 20"/>
                <p:cNvSpPr/>
                <p:nvPr/>
              </p:nvSpPr>
              <p:spPr>
                <a:xfrm rot="16380000">
                  <a:off x="1395" y="5537"/>
                  <a:ext cx="320" cy="320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977" y="6271"/>
                <a:ext cx="648" cy="329"/>
                <a:chOff x="977" y="6271"/>
                <a:chExt cx="648" cy="329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977" y="6271"/>
                  <a:ext cx="320" cy="320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等腰三角形 23"/>
                <p:cNvSpPr/>
                <p:nvPr/>
              </p:nvSpPr>
              <p:spPr>
                <a:xfrm rot="16020000">
                  <a:off x="1305" y="6280"/>
                  <a:ext cx="320" cy="320"/>
                </a:xfrm>
                <a:prstGeom prst="triangle">
                  <a:avLst/>
                </a:prstGeom>
                <a:solidFill>
                  <a:srgbClr val="0000FF"/>
                </a:solidFill>
                <a:ln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17304" y="5526"/>
                <a:ext cx="729" cy="322"/>
                <a:chOff x="1033" y="5526"/>
                <a:chExt cx="729" cy="322"/>
              </a:xfrm>
            </p:grpSpPr>
            <p:sp>
              <p:nvSpPr>
                <p:cNvPr id="26" name="等腰三角形 25"/>
                <p:cNvSpPr/>
                <p:nvPr/>
              </p:nvSpPr>
              <p:spPr>
                <a:xfrm rot="5400000">
                  <a:off x="1052" y="5507"/>
                  <a:ext cx="322" cy="360"/>
                </a:xfrm>
                <a:prstGeom prst="triangle">
                  <a:avLst/>
                </a:prstGeom>
                <a:solidFill>
                  <a:srgbClr val="0000FF"/>
                </a:solidFill>
                <a:ln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等腰三角形 45"/>
                <p:cNvSpPr/>
                <p:nvPr/>
              </p:nvSpPr>
              <p:spPr>
                <a:xfrm rot="16380000">
                  <a:off x="1434" y="5514"/>
                  <a:ext cx="294" cy="362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7" name="组合 46"/>
              <p:cNvGrpSpPr/>
              <p:nvPr/>
            </p:nvGrpSpPr>
            <p:grpSpPr>
              <a:xfrm>
                <a:off x="17227" y="6280"/>
                <a:ext cx="648" cy="328"/>
                <a:chOff x="950" y="6264"/>
                <a:chExt cx="648" cy="328"/>
              </a:xfrm>
            </p:grpSpPr>
            <p:sp>
              <p:nvSpPr>
                <p:cNvPr id="48" name="等腰三角形 47"/>
                <p:cNvSpPr/>
                <p:nvPr/>
              </p:nvSpPr>
              <p:spPr>
                <a:xfrm rot="5400000">
                  <a:off x="950" y="6272"/>
                  <a:ext cx="320" cy="320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等腰三角形 48"/>
                <p:cNvSpPr/>
                <p:nvPr/>
              </p:nvSpPr>
              <p:spPr>
                <a:xfrm rot="16020000">
                  <a:off x="1278" y="6264"/>
                  <a:ext cx="320" cy="320"/>
                </a:xfrm>
                <a:prstGeom prst="triangle">
                  <a:avLst/>
                </a:prstGeom>
                <a:solidFill>
                  <a:srgbClr val="0000FF"/>
                </a:solidFill>
                <a:ln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50" name="文本框 49"/>
            <p:cNvSpPr txBox="1"/>
            <p:nvPr/>
          </p:nvSpPr>
          <p:spPr>
            <a:xfrm>
              <a:off x="10030" y="9716"/>
              <a:ext cx="3573" cy="100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zh-CN" altLang="en-US" sz="3200"/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1142188" y="3570462"/>
            <a:ext cx="461665" cy="1094429"/>
          </a:xfrm>
          <a:prstGeom prst="rect">
            <a:avLst/>
          </a:prstGeom>
          <a:solidFill>
            <a:schemeClr val="bg1"/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北京方面</a:t>
            </a:r>
            <a:endParaRPr lang="zh-CN" altLang="en-US" b="1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3757718" y="227308"/>
            <a:ext cx="5773546" cy="742990"/>
            <a:chOff x="3136990" y="384631"/>
            <a:chExt cx="5773546" cy="742990"/>
          </a:xfrm>
        </p:grpSpPr>
        <p:sp>
          <p:nvSpPr>
            <p:cNvPr id="7" name="文本框 6"/>
            <p:cNvSpPr txBox="1"/>
            <p:nvPr/>
          </p:nvSpPr>
          <p:spPr>
            <a:xfrm>
              <a:off x="3808794" y="384631"/>
              <a:ext cx="5101742" cy="737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2F7265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铁路线路的类型</a:t>
              </a:r>
              <a:endParaRPr lang="zh-CN" altLang="en-US" sz="2800" dirty="0">
                <a:solidFill>
                  <a:srgbClr val="2F726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54" t="22585" r="85536" b="68844"/>
            <a:stretch>
              <a:fillRect/>
            </a:stretch>
          </p:blipFill>
          <p:spPr>
            <a:xfrm>
              <a:off x="3136990" y="539793"/>
              <a:ext cx="671804" cy="587828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718185" y="1528445"/>
            <a:ext cx="10984865" cy="4799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铁路线路分为正线、站线、段管线、岔线及特别用途线。</a:t>
            </a:r>
            <a:endParaRPr lang="zh-CN" altLang="en-US"/>
          </a:p>
          <a:p>
            <a:r>
              <a:rPr lang="zh-CN" altLang="en-US"/>
              <a:t>   </a:t>
            </a:r>
            <a:r>
              <a:rPr lang="zh-CN" altLang="en-US" b="1"/>
              <a:t> 1、正线 </a:t>
            </a:r>
            <a:endParaRPr lang="zh-CN" altLang="en-US"/>
          </a:p>
          <a:p>
            <a:r>
              <a:rPr lang="zh-CN" altLang="en-US"/>
              <a:t>    连接车站并贯穿或直股伸入车站的线路（或者说，直接与区间连通的线路）。 正线可以分为区间正线和站内正线，连接车站的部分为区间正线，贯穿或直股伸入车站的部分为站内正线（一般供列车通过之用）。 </a:t>
            </a:r>
            <a:endParaRPr lang="zh-CN" altLang="en-US"/>
          </a:p>
          <a:p>
            <a:r>
              <a:rPr lang="zh-CN" altLang="en-US"/>
              <a:t>    2、站线 </a:t>
            </a:r>
            <a:endParaRPr lang="zh-CN" altLang="en-US"/>
          </a:p>
          <a:p>
            <a:r>
              <a:rPr lang="zh-CN" altLang="en-US"/>
              <a:t>（1）</a:t>
            </a:r>
            <a:r>
              <a:rPr lang="zh-CN" altLang="en-US" b="1"/>
              <a:t>到发线</a:t>
            </a:r>
            <a:r>
              <a:rPr lang="zh-CN" altLang="en-US"/>
              <a:t>：供旅客列车和货物列车到发的线；</a:t>
            </a:r>
            <a:endParaRPr lang="zh-CN" altLang="en-US"/>
          </a:p>
          <a:p>
            <a:r>
              <a:rPr lang="zh-CN" altLang="en-US"/>
              <a:t>（2）</a:t>
            </a:r>
            <a:r>
              <a:rPr lang="zh-CN" altLang="en-US" b="1"/>
              <a:t>调车线</a:t>
            </a:r>
            <a:r>
              <a:rPr lang="zh-CN" altLang="en-US"/>
              <a:t>和</a:t>
            </a:r>
            <a:r>
              <a:rPr lang="zh-CN" altLang="en-US" b="1"/>
              <a:t>牵出线</a:t>
            </a:r>
            <a:r>
              <a:rPr lang="zh-CN" altLang="en-US"/>
              <a:t>：专为车列的解体、编组使用的线路；</a:t>
            </a:r>
            <a:endParaRPr lang="zh-CN" altLang="en-US"/>
          </a:p>
          <a:p>
            <a:r>
              <a:rPr lang="zh-CN" altLang="en-US"/>
              <a:t>（3）货物线：货物装卸所使用的线路；</a:t>
            </a:r>
            <a:endParaRPr lang="zh-CN" altLang="en-US"/>
          </a:p>
          <a:p>
            <a:r>
              <a:rPr lang="zh-CN" altLang="en-US"/>
              <a:t>（4）其它线：办理其他各种作业的线路，如机走线、机待线、迂回线、禁溜线、加冰线、整备线等。 </a:t>
            </a:r>
            <a:endParaRPr lang="zh-CN" altLang="en-US"/>
          </a:p>
          <a:p>
            <a:r>
              <a:rPr lang="zh-CN" altLang="en-US"/>
              <a:t>    3、特殊用途线 </a:t>
            </a:r>
            <a:endParaRPr lang="zh-CN" altLang="en-US"/>
          </a:p>
          <a:p>
            <a:r>
              <a:rPr lang="zh-CN" altLang="en-US"/>
              <a:t>    为保证行车安全而设置的安全线、避难线。 </a:t>
            </a:r>
            <a:endParaRPr lang="zh-CN" altLang="en-US"/>
          </a:p>
          <a:p>
            <a:r>
              <a:rPr lang="zh-CN" altLang="en-US"/>
              <a:t>    4、段管线 </a:t>
            </a:r>
            <a:endParaRPr lang="zh-CN" altLang="en-US"/>
          </a:p>
          <a:p>
            <a:r>
              <a:rPr lang="zh-CN" altLang="en-US"/>
              <a:t>    由机务段、电务段、车辆段、工务段等专用并管辖的线路。 </a:t>
            </a:r>
            <a:endParaRPr lang="zh-CN" altLang="en-US"/>
          </a:p>
          <a:p>
            <a:r>
              <a:rPr lang="zh-CN" altLang="en-US"/>
              <a:t>    5、岔线 </a:t>
            </a:r>
            <a:endParaRPr lang="zh-CN" altLang="en-US"/>
          </a:p>
          <a:p>
            <a:r>
              <a:rPr lang="zh-CN" altLang="en-US"/>
              <a:t>    在区间或站内与铁路接轨，通往路内外单位（厂矿企业、砂石场、港湾、码头、货物仓库）的专用线路。岔线直接为厂矿企业服务。有的岔线连接大的厂矿，为了取送车的方便，也设了车站，车站间还需要办理闭塞。但这些车站不办理铁路营业业务，仅为取送车服务，均不算入铁道部营业车站。</a:t>
            </a: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583797" y="3013983"/>
            <a:ext cx="3383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914400"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认识线路的运行方向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0280" y="1272540"/>
            <a:ext cx="10106025" cy="5167630"/>
          </a:xfrm>
          <a:prstGeom prst="rect">
            <a:avLst/>
          </a:prstGeom>
          <a:solidFill>
            <a:schemeClr val="bg1"/>
          </a:solidFill>
          <a:ln w="28575">
            <a:solidFill>
              <a:srgbClr val="2699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3757718" y="227308"/>
            <a:ext cx="5773546" cy="742990"/>
            <a:chOff x="3136990" y="384631"/>
            <a:chExt cx="5773546" cy="742990"/>
          </a:xfrm>
        </p:grpSpPr>
        <p:sp>
          <p:nvSpPr>
            <p:cNvPr id="7" name="文本框 6"/>
            <p:cNvSpPr txBox="1"/>
            <p:nvPr/>
          </p:nvSpPr>
          <p:spPr>
            <a:xfrm>
              <a:off x="3808794" y="384631"/>
              <a:ext cx="5101742" cy="737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2F7265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+mn-ea"/>
                </a:rPr>
                <a:t>认识</a:t>
              </a:r>
              <a:r>
                <a:rPr lang="zh-CN" altLang="en-US" sz="2800" dirty="0">
                  <a:solidFill>
                    <a:srgbClr val="2F7265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线路的运行方向</a:t>
              </a:r>
              <a:endParaRPr lang="zh-CN" altLang="en-US" sz="2800" dirty="0">
                <a:solidFill>
                  <a:srgbClr val="2F726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54" t="22585" r="85536" b="68844"/>
            <a:stretch>
              <a:fillRect/>
            </a:stretch>
          </p:blipFill>
          <p:spPr>
            <a:xfrm>
              <a:off x="3136990" y="539793"/>
              <a:ext cx="671804" cy="5878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46821" y="1334770"/>
            <a:ext cx="9992256" cy="5020945"/>
            <a:chOff x="-357" y="799"/>
            <a:chExt cx="19524" cy="9922"/>
          </a:xfrm>
        </p:grpSpPr>
        <p:grpSp>
          <p:nvGrpSpPr>
            <p:cNvPr id="10" name="组合 9"/>
            <p:cNvGrpSpPr/>
            <p:nvPr/>
          </p:nvGrpSpPr>
          <p:grpSpPr>
            <a:xfrm>
              <a:off x="-357" y="799"/>
              <a:ext cx="19524" cy="9922"/>
              <a:chOff x="-357" y="799"/>
              <a:chExt cx="19524" cy="9922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-357" y="799"/>
                <a:ext cx="19524" cy="9922"/>
                <a:chOff x="-357" y="799"/>
                <a:chExt cx="19524" cy="9922"/>
              </a:xfrm>
            </p:grpSpPr>
            <p:pic>
              <p:nvPicPr>
                <p:cNvPr id="14" name="图片 7169" descr="11"/>
                <p:cNvPicPr>
                  <a:picLocks noChangeAspect="1"/>
                </p:cNvPicPr>
                <p:nvPr>
                  <p:custDataLst>
                    <p:tags r:id="rId2"/>
                  </p:custDataLst>
                </p:nvPr>
              </p:nvPicPr>
              <p:blipFill>
                <a:blip r:embed="rId3">
                  <a:clrChange>
                    <a:clrFrom>
                      <a:srgbClr val="FFCCCC">
                        <a:alpha val="100000"/>
                      </a:srgbClr>
                    </a:clrFrom>
                    <a:clrTo>
                      <a:srgbClr val="FFCCCC">
                        <a:alpha val="100000"/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>
                <a:xfrm>
                  <a:off x="225" y="799"/>
                  <a:ext cx="18942" cy="992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6" name="文本框 15"/>
                <p:cNvSpPr txBox="1"/>
                <p:nvPr/>
              </p:nvSpPr>
              <p:spPr>
                <a:xfrm>
                  <a:off x="-357" y="4345"/>
                  <a:ext cx="1082" cy="961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lang="zh-CN" altLang="en-US" sz="1200" b="1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东郊方面</a:t>
                  </a:r>
                  <a:endParaRPr lang="zh-CN" altLang="en-US" sz="1200" b="1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9" name="组合 18"/>
              <p:cNvGrpSpPr/>
              <p:nvPr/>
            </p:nvGrpSpPr>
            <p:grpSpPr>
              <a:xfrm>
                <a:off x="1066" y="5529"/>
                <a:ext cx="649" cy="328"/>
                <a:chOff x="1066" y="5529"/>
                <a:chExt cx="649" cy="328"/>
              </a:xfrm>
            </p:grpSpPr>
            <p:sp>
              <p:nvSpPr>
                <p:cNvPr id="20" name="等腰三角形 19"/>
                <p:cNvSpPr/>
                <p:nvPr/>
              </p:nvSpPr>
              <p:spPr>
                <a:xfrm rot="5400000">
                  <a:off x="1066" y="5529"/>
                  <a:ext cx="320" cy="320"/>
                </a:xfrm>
                <a:prstGeom prst="triangle">
                  <a:avLst/>
                </a:prstGeom>
                <a:solidFill>
                  <a:srgbClr val="0000FF"/>
                </a:solidFill>
                <a:ln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等腰三角形 20"/>
                <p:cNvSpPr/>
                <p:nvPr/>
              </p:nvSpPr>
              <p:spPr>
                <a:xfrm rot="16380000">
                  <a:off x="1395" y="5537"/>
                  <a:ext cx="320" cy="320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977" y="6271"/>
                <a:ext cx="648" cy="329"/>
                <a:chOff x="977" y="6271"/>
                <a:chExt cx="648" cy="329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977" y="6271"/>
                  <a:ext cx="320" cy="320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等腰三角形 23"/>
                <p:cNvSpPr/>
                <p:nvPr/>
              </p:nvSpPr>
              <p:spPr>
                <a:xfrm rot="16020000">
                  <a:off x="1305" y="6280"/>
                  <a:ext cx="320" cy="320"/>
                </a:xfrm>
                <a:prstGeom prst="triangle">
                  <a:avLst/>
                </a:prstGeom>
                <a:solidFill>
                  <a:srgbClr val="0000FF"/>
                </a:solidFill>
                <a:ln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17304" y="5526"/>
                <a:ext cx="750" cy="322"/>
                <a:chOff x="1033" y="5526"/>
                <a:chExt cx="750" cy="322"/>
              </a:xfrm>
            </p:grpSpPr>
            <p:sp>
              <p:nvSpPr>
                <p:cNvPr id="26" name="等腰三角形 25"/>
                <p:cNvSpPr/>
                <p:nvPr/>
              </p:nvSpPr>
              <p:spPr>
                <a:xfrm rot="5400000">
                  <a:off x="1052" y="5507"/>
                  <a:ext cx="322" cy="360"/>
                </a:xfrm>
                <a:prstGeom prst="triangle">
                  <a:avLst/>
                </a:prstGeom>
                <a:solidFill>
                  <a:srgbClr val="0000FF"/>
                </a:solidFill>
                <a:ln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等腰三角形 45"/>
                <p:cNvSpPr/>
                <p:nvPr/>
              </p:nvSpPr>
              <p:spPr>
                <a:xfrm rot="16380000">
                  <a:off x="1437" y="5494"/>
                  <a:ext cx="309" cy="382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7" name="组合 46"/>
              <p:cNvGrpSpPr/>
              <p:nvPr/>
            </p:nvGrpSpPr>
            <p:grpSpPr>
              <a:xfrm>
                <a:off x="17227" y="6282"/>
                <a:ext cx="776" cy="326"/>
                <a:chOff x="950" y="6266"/>
                <a:chExt cx="776" cy="326"/>
              </a:xfrm>
            </p:grpSpPr>
            <p:sp>
              <p:nvSpPr>
                <p:cNvPr id="48" name="等腰三角形 47"/>
                <p:cNvSpPr/>
                <p:nvPr/>
              </p:nvSpPr>
              <p:spPr>
                <a:xfrm rot="5400000">
                  <a:off x="950" y="6272"/>
                  <a:ext cx="320" cy="320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等腰三角形 48"/>
                <p:cNvSpPr/>
                <p:nvPr/>
              </p:nvSpPr>
              <p:spPr>
                <a:xfrm rot="16020000">
                  <a:off x="1344" y="6199"/>
                  <a:ext cx="315" cy="448"/>
                </a:xfrm>
                <a:prstGeom prst="triangle">
                  <a:avLst/>
                </a:prstGeom>
                <a:solidFill>
                  <a:srgbClr val="0000FF"/>
                </a:solidFill>
                <a:ln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50" name="文本框 49"/>
            <p:cNvSpPr txBox="1"/>
            <p:nvPr/>
          </p:nvSpPr>
          <p:spPr>
            <a:xfrm>
              <a:off x="10030" y="9716"/>
              <a:ext cx="3573" cy="100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zh-CN" altLang="en-US" sz="3200"/>
            </a:p>
          </p:txBody>
        </p:sp>
      </p:grpSp>
      <p:sp>
        <p:nvSpPr>
          <p:cNvPr id="53" name="等腰三角形 52"/>
          <p:cNvSpPr/>
          <p:nvPr/>
        </p:nvSpPr>
        <p:spPr>
          <a:xfrm rot="5400000">
            <a:off x="1779905" y="3338830"/>
            <a:ext cx="203200" cy="182880"/>
          </a:xfrm>
          <a:prstGeom prst="triangl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等腰三角形 51"/>
          <p:cNvSpPr/>
          <p:nvPr/>
        </p:nvSpPr>
        <p:spPr>
          <a:xfrm rot="16380000">
            <a:off x="1927225" y="3335655"/>
            <a:ext cx="203835" cy="182880"/>
          </a:xfrm>
          <a:prstGeom prst="triangl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5400000">
            <a:off x="7448550" y="4927600"/>
            <a:ext cx="393700" cy="554990"/>
          </a:xfrm>
          <a:prstGeom prst="triangl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49" name="圆角矩形标注 7173"/>
          <p:cNvSpPr/>
          <p:nvPr/>
        </p:nvSpPr>
        <p:spPr>
          <a:xfrm>
            <a:off x="8118475" y="4875530"/>
            <a:ext cx="1818005" cy="582295"/>
          </a:xfrm>
          <a:prstGeom prst="wedgeRoundRectCallout">
            <a:avLst>
              <a:gd name="adj1" fmla="val -14896"/>
              <a:gd name="adj2" fmla="val -47107"/>
              <a:gd name="adj3" fmla="val 16667"/>
            </a:avLst>
          </a:prstGeom>
          <a:solidFill>
            <a:srgbClr val="D4E7E7"/>
          </a:solidFill>
          <a:ln w="9525" cap="flat" cmpd="sng">
            <a:solidFill>
              <a:srgbClr val="D4E7E7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1" tIns="46991" rIns="90171" bIns="46991" anchor="ctr" anchorCtr="0"/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正方向运行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等腰三角形 5"/>
          <p:cNvSpPr/>
          <p:nvPr/>
        </p:nvSpPr>
        <p:spPr>
          <a:xfrm rot="5400000">
            <a:off x="7442835" y="5622925"/>
            <a:ext cx="401955" cy="519430"/>
          </a:xfrm>
          <a:prstGeom prst="triangle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标注 7173"/>
          <p:cNvSpPr/>
          <p:nvPr/>
        </p:nvSpPr>
        <p:spPr>
          <a:xfrm>
            <a:off x="8118475" y="5591175"/>
            <a:ext cx="1818005" cy="583565"/>
          </a:xfrm>
          <a:prstGeom prst="wedgeRoundRectCallout">
            <a:avLst>
              <a:gd name="adj1" fmla="val -14896"/>
              <a:gd name="adj2" fmla="val -47107"/>
              <a:gd name="adj3" fmla="val 16667"/>
            </a:avLst>
          </a:prstGeom>
          <a:solidFill>
            <a:srgbClr val="D4E7E7"/>
          </a:solidFill>
          <a:ln w="9525" cap="flat" cmpd="sng">
            <a:solidFill>
              <a:srgbClr val="D4E7E7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1" tIns="46991" rIns="90171" bIns="46991" anchor="ctr" anchorCtr="0"/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反方向运行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5" name="圆角矩形 14"/>
          <p:cNvSpPr/>
          <p:nvPr/>
        </p:nvSpPr>
        <p:spPr>
          <a:xfrm rot="5400000">
            <a:off x="8249285" y="3666490"/>
            <a:ext cx="767080" cy="295846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50"/>
          <p:cNvSpPr txBox="1"/>
          <p:nvPr/>
        </p:nvSpPr>
        <p:spPr>
          <a:xfrm>
            <a:off x="1156950" y="3550515"/>
            <a:ext cx="461665" cy="1065877"/>
          </a:xfrm>
          <a:prstGeom prst="rect">
            <a:avLst/>
          </a:prstGeom>
          <a:solidFill>
            <a:schemeClr val="bg1"/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北京方面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550670" y="3047365"/>
            <a:ext cx="739775" cy="1393825"/>
          </a:xfrm>
          <a:prstGeom prst="ellipse">
            <a:avLst/>
          </a:prstGeom>
          <a:noFill/>
          <a:ln w="38100" cmpd="sng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17"/>
          <p:cNvSpPr txBox="1"/>
          <p:nvPr/>
        </p:nvSpPr>
        <p:spPr>
          <a:xfrm>
            <a:off x="10595195" y="3525128"/>
            <a:ext cx="461638" cy="1369855"/>
          </a:xfrm>
          <a:prstGeom prst="rect">
            <a:avLst/>
          </a:prstGeom>
          <a:solidFill>
            <a:schemeClr val="bg1"/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天津方面</a:t>
            </a:r>
            <a:endParaRPr lang="zh-CN" altLang="en-US" b="1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9942195" y="3328035"/>
            <a:ext cx="697230" cy="1267460"/>
          </a:xfrm>
          <a:prstGeom prst="ellipse">
            <a:avLst/>
          </a:prstGeom>
          <a:noFill/>
          <a:ln w="38100" cmpd="sng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583797" y="3013983"/>
            <a:ext cx="3383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914400"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认识信号平面布置图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0280" y="1272540"/>
            <a:ext cx="10106025" cy="5167630"/>
          </a:xfrm>
          <a:prstGeom prst="rect">
            <a:avLst/>
          </a:prstGeom>
          <a:solidFill>
            <a:schemeClr val="bg1"/>
          </a:solidFill>
          <a:ln w="28575">
            <a:solidFill>
              <a:srgbClr val="2699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3757718" y="227308"/>
            <a:ext cx="5773546" cy="742990"/>
            <a:chOff x="3136990" y="384631"/>
            <a:chExt cx="5773546" cy="742990"/>
          </a:xfrm>
        </p:grpSpPr>
        <p:sp>
          <p:nvSpPr>
            <p:cNvPr id="7" name="文本框 6"/>
            <p:cNvSpPr txBox="1"/>
            <p:nvPr/>
          </p:nvSpPr>
          <p:spPr>
            <a:xfrm>
              <a:off x="3808794" y="384631"/>
              <a:ext cx="5101742" cy="737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2F7265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认识信号平面布置图</a:t>
              </a:r>
              <a:endParaRPr lang="zh-CN" altLang="en-US" sz="2800" dirty="0">
                <a:solidFill>
                  <a:srgbClr val="2F726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54" t="22585" r="85536" b="68844"/>
            <a:stretch>
              <a:fillRect/>
            </a:stretch>
          </p:blipFill>
          <p:spPr>
            <a:xfrm>
              <a:off x="3136990" y="539793"/>
              <a:ext cx="671804" cy="5878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70126" y="1345565"/>
            <a:ext cx="9983556" cy="5020945"/>
            <a:chOff x="-340" y="799"/>
            <a:chExt cx="19507" cy="9922"/>
          </a:xfrm>
        </p:grpSpPr>
        <p:grpSp>
          <p:nvGrpSpPr>
            <p:cNvPr id="10" name="组合 9"/>
            <p:cNvGrpSpPr/>
            <p:nvPr/>
          </p:nvGrpSpPr>
          <p:grpSpPr>
            <a:xfrm>
              <a:off x="-340" y="799"/>
              <a:ext cx="19507" cy="9922"/>
              <a:chOff x="-340" y="799"/>
              <a:chExt cx="19507" cy="9922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-340" y="799"/>
                <a:ext cx="19507" cy="9922"/>
                <a:chOff x="-340" y="799"/>
                <a:chExt cx="19507" cy="9922"/>
              </a:xfrm>
            </p:grpSpPr>
            <p:pic>
              <p:nvPicPr>
                <p:cNvPr id="14" name="图片 7169" descr="11"/>
                <p:cNvPicPr>
                  <a:picLocks noChangeAspect="1"/>
                </p:cNvPicPr>
                <p:nvPr>
                  <p:custDataLst>
                    <p:tags r:id="rId2"/>
                  </p:custDataLst>
                </p:nvPr>
              </p:nvPicPr>
              <p:blipFill>
                <a:blip r:embed="rId3">
                  <a:clrChange>
                    <a:clrFrom>
                      <a:srgbClr val="FFCCCC">
                        <a:alpha val="100000"/>
                      </a:srgbClr>
                    </a:clrFrom>
                    <a:clrTo>
                      <a:srgbClr val="FFCCCC">
                        <a:alpha val="100000"/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>
                <a:xfrm>
                  <a:off x="225" y="799"/>
                  <a:ext cx="18942" cy="992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6" name="文本框 15"/>
                <p:cNvSpPr txBox="1"/>
                <p:nvPr/>
              </p:nvSpPr>
              <p:spPr>
                <a:xfrm>
                  <a:off x="-340" y="4163"/>
                  <a:ext cx="1082" cy="997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lang="zh-CN" altLang="en-US" sz="1200" b="1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东郊方面</a:t>
                  </a:r>
                  <a:endParaRPr lang="zh-CN" altLang="en-US" sz="1200" b="1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9" name="组合 18"/>
              <p:cNvGrpSpPr/>
              <p:nvPr/>
            </p:nvGrpSpPr>
            <p:grpSpPr>
              <a:xfrm>
                <a:off x="1066" y="5529"/>
                <a:ext cx="649" cy="328"/>
                <a:chOff x="1066" y="5529"/>
                <a:chExt cx="649" cy="328"/>
              </a:xfrm>
            </p:grpSpPr>
            <p:sp>
              <p:nvSpPr>
                <p:cNvPr id="20" name="等腰三角形 19"/>
                <p:cNvSpPr/>
                <p:nvPr/>
              </p:nvSpPr>
              <p:spPr>
                <a:xfrm rot="5400000">
                  <a:off x="1066" y="5529"/>
                  <a:ext cx="320" cy="320"/>
                </a:xfrm>
                <a:prstGeom prst="triangle">
                  <a:avLst/>
                </a:prstGeom>
                <a:solidFill>
                  <a:srgbClr val="0000FF"/>
                </a:solidFill>
                <a:ln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等腰三角形 20"/>
                <p:cNvSpPr/>
                <p:nvPr/>
              </p:nvSpPr>
              <p:spPr>
                <a:xfrm rot="16380000">
                  <a:off x="1395" y="5537"/>
                  <a:ext cx="320" cy="320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977" y="6320"/>
                <a:ext cx="737" cy="326"/>
                <a:chOff x="977" y="6320"/>
                <a:chExt cx="737" cy="326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977" y="6320"/>
                  <a:ext cx="320" cy="320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等腰三角形 23"/>
                <p:cNvSpPr/>
                <p:nvPr/>
              </p:nvSpPr>
              <p:spPr>
                <a:xfrm rot="16020000">
                  <a:off x="1351" y="6283"/>
                  <a:ext cx="316" cy="409"/>
                </a:xfrm>
                <a:prstGeom prst="triangle">
                  <a:avLst/>
                </a:prstGeom>
                <a:solidFill>
                  <a:srgbClr val="0000FF"/>
                </a:solidFill>
                <a:ln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17353" y="5521"/>
                <a:ext cx="648" cy="336"/>
                <a:chOff x="1082" y="5521"/>
                <a:chExt cx="648" cy="336"/>
              </a:xfrm>
            </p:grpSpPr>
            <p:sp>
              <p:nvSpPr>
                <p:cNvPr id="26" name="等腰三角形 25"/>
                <p:cNvSpPr/>
                <p:nvPr/>
              </p:nvSpPr>
              <p:spPr>
                <a:xfrm rot="5400000">
                  <a:off x="1082" y="5537"/>
                  <a:ext cx="320" cy="320"/>
                </a:xfrm>
                <a:prstGeom prst="triangle">
                  <a:avLst/>
                </a:prstGeom>
                <a:solidFill>
                  <a:srgbClr val="0000FF"/>
                </a:solidFill>
                <a:ln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等腰三角形 45"/>
                <p:cNvSpPr/>
                <p:nvPr/>
              </p:nvSpPr>
              <p:spPr>
                <a:xfrm rot="16380000">
                  <a:off x="1410" y="5521"/>
                  <a:ext cx="320" cy="320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7" name="组合 46"/>
              <p:cNvGrpSpPr/>
              <p:nvPr/>
            </p:nvGrpSpPr>
            <p:grpSpPr>
              <a:xfrm>
                <a:off x="17248" y="6304"/>
                <a:ext cx="648" cy="328"/>
                <a:chOff x="971" y="6288"/>
                <a:chExt cx="648" cy="328"/>
              </a:xfrm>
            </p:grpSpPr>
            <p:sp>
              <p:nvSpPr>
                <p:cNvPr id="48" name="等腰三角形 47"/>
                <p:cNvSpPr/>
                <p:nvPr/>
              </p:nvSpPr>
              <p:spPr>
                <a:xfrm rot="5400000">
                  <a:off x="971" y="6288"/>
                  <a:ext cx="320" cy="320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等腰三角形 48"/>
                <p:cNvSpPr/>
                <p:nvPr/>
              </p:nvSpPr>
              <p:spPr>
                <a:xfrm rot="16020000">
                  <a:off x="1299" y="6296"/>
                  <a:ext cx="320" cy="320"/>
                </a:xfrm>
                <a:prstGeom prst="triangle">
                  <a:avLst/>
                </a:prstGeom>
                <a:solidFill>
                  <a:srgbClr val="0000FF"/>
                </a:solidFill>
                <a:ln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50" name="文本框 49"/>
            <p:cNvSpPr txBox="1"/>
            <p:nvPr/>
          </p:nvSpPr>
          <p:spPr>
            <a:xfrm>
              <a:off x="10030" y="9716"/>
              <a:ext cx="3573" cy="100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zh-CN" altLang="en-US" sz="3200"/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1156950" y="3515003"/>
            <a:ext cx="461665" cy="1128153"/>
          </a:xfrm>
          <a:prstGeom prst="rect">
            <a:avLst/>
          </a:prstGeom>
          <a:solidFill>
            <a:schemeClr val="bg1"/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北京方面</a:t>
            </a:r>
            <a:endParaRPr lang="zh-CN" altLang="en-US" b="1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835764" y="4893739"/>
            <a:ext cx="3188335" cy="739775"/>
            <a:chOff x="6350992" y="5183261"/>
            <a:chExt cx="3188335" cy="739775"/>
          </a:xfrm>
        </p:grpSpPr>
        <p:sp>
          <p:nvSpPr>
            <p:cNvPr id="13" name="等腰三角形 12"/>
            <p:cNvSpPr/>
            <p:nvPr/>
          </p:nvSpPr>
          <p:spPr>
            <a:xfrm rot="16200000">
              <a:off x="6410364" y="5277876"/>
              <a:ext cx="353060" cy="471805"/>
            </a:xfrm>
            <a:prstGeom prst="triangle">
              <a:avLst/>
            </a:prstGeom>
            <a:solidFill>
              <a:srgbClr val="D4E7E7"/>
            </a:solidFill>
            <a:ln>
              <a:solidFill>
                <a:srgbClr val="D4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49" name="圆角矩形标注 7173"/>
            <p:cNvSpPr/>
            <p:nvPr/>
          </p:nvSpPr>
          <p:spPr>
            <a:xfrm>
              <a:off x="6806287" y="5183261"/>
              <a:ext cx="2733040" cy="739775"/>
            </a:xfrm>
            <a:prstGeom prst="wedgeRoundRectCallout">
              <a:avLst>
                <a:gd name="adj1" fmla="val -14896"/>
                <a:gd name="adj2" fmla="val -47107"/>
                <a:gd name="adj3" fmla="val 16667"/>
              </a:avLst>
            </a:prstGeom>
            <a:solidFill>
              <a:srgbClr val="D4E7E7"/>
            </a:solidFill>
            <a:ln w="9525" cap="flat" cmpd="sng">
              <a:solidFill>
                <a:srgbClr val="D4E7E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lIns="90171" tIns="46991" rIns="90171" bIns="46991" anchor="ctr" anchorCtr="0"/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车站信号楼的位置</a:t>
              </a:r>
              <a:endPara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15" name="圆角矩形 14"/>
          <p:cNvSpPr/>
          <p:nvPr/>
        </p:nvSpPr>
        <p:spPr>
          <a:xfrm>
            <a:off x="1108710" y="3497671"/>
            <a:ext cx="514985" cy="113660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文本框 17"/>
          <p:cNvSpPr txBox="1"/>
          <p:nvPr/>
        </p:nvSpPr>
        <p:spPr>
          <a:xfrm>
            <a:off x="10577439" y="3570462"/>
            <a:ext cx="461638" cy="1369855"/>
          </a:xfrm>
          <a:prstGeom prst="rect">
            <a:avLst/>
          </a:prstGeom>
          <a:solidFill>
            <a:schemeClr val="bg1"/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天津方面</a:t>
            </a:r>
            <a:endParaRPr lang="zh-CN" altLang="en-US" b="1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562225" y="2504440"/>
            <a:ext cx="3062605" cy="8299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p>
            <a:r>
              <a:rPr lang="zh-CN" altLang="en-US" sz="2400" b="1"/>
              <a:t>靠近北京方向：上行</a:t>
            </a:r>
            <a:endParaRPr lang="zh-CN" altLang="en-US" sz="2400" b="1"/>
          </a:p>
          <a:p>
            <a:r>
              <a:rPr lang="zh-CN" altLang="en-US" sz="2400" b="1"/>
              <a:t>远离北京方向：下行</a:t>
            </a:r>
            <a:endParaRPr lang="zh-CN" altLang="en-US" sz="2400" b="1"/>
          </a:p>
        </p:txBody>
      </p:sp>
      <p:sp>
        <p:nvSpPr>
          <p:cNvPr id="27" name="文本框 26"/>
          <p:cNvSpPr txBox="1"/>
          <p:nvPr/>
        </p:nvSpPr>
        <p:spPr>
          <a:xfrm>
            <a:off x="2801620" y="3626485"/>
            <a:ext cx="2233295" cy="4603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C00000"/>
                </a:solidFill>
              </a:rPr>
              <a:t>下行进站方向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835775" y="4081145"/>
            <a:ext cx="2233295" cy="4603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C00000"/>
                </a:solidFill>
              </a:rPr>
              <a:t>上行进站方向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28" grpId="0" animBg="1"/>
      <p:bldP spid="2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0280" y="1272540"/>
            <a:ext cx="10106025" cy="5167630"/>
          </a:xfrm>
          <a:prstGeom prst="rect">
            <a:avLst/>
          </a:prstGeom>
          <a:solidFill>
            <a:schemeClr val="bg1"/>
          </a:solidFill>
          <a:ln w="28575">
            <a:solidFill>
              <a:srgbClr val="2699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3757718" y="227308"/>
            <a:ext cx="5773546" cy="742990"/>
            <a:chOff x="3136990" y="384631"/>
            <a:chExt cx="5773546" cy="742990"/>
          </a:xfrm>
        </p:grpSpPr>
        <p:sp>
          <p:nvSpPr>
            <p:cNvPr id="7" name="文本框 6"/>
            <p:cNvSpPr txBox="1"/>
            <p:nvPr/>
          </p:nvSpPr>
          <p:spPr>
            <a:xfrm>
              <a:off x="3808794" y="384631"/>
              <a:ext cx="5101742" cy="737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2F7265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认识信号平面布置图</a:t>
              </a:r>
              <a:endParaRPr lang="zh-CN" altLang="en-US" sz="2800" dirty="0">
                <a:solidFill>
                  <a:srgbClr val="2F726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54" t="22585" r="85536" b="68844"/>
            <a:stretch>
              <a:fillRect/>
            </a:stretch>
          </p:blipFill>
          <p:spPr>
            <a:xfrm>
              <a:off x="3136990" y="539793"/>
              <a:ext cx="671804" cy="5878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70126" y="1345565"/>
            <a:ext cx="9983556" cy="5020945"/>
            <a:chOff x="-340" y="799"/>
            <a:chExt cx="19507" cy="9922"/>
          </a:xfrm>
        </p:grpSpPr>
        <p:grpSp>
          <p:nvGrpSpPr>
            <p:cNvPr id="10" name="组合 9"/>
            <p:cNvGrpSpPr/>
            <p:nvPr/>
          </p:nvGrpSpPr>
          <p:grpSpPr>
            <a:xfrm>
              <a:off x="-340" y="799"/>
              <a:ext cx="19507" cy="9922"/>
              <a:chOff x="-340" y="799"/>
              <a:chExt cx="19507" cy="9922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-340" y="799"/>
                <a:ext cx="19507" cy="9922"/>
                <a:chOff x="-340" y="799"/>
                <a:chExt cx="19507" cy="9922"/>
              </a:xfrm>
            </p:grpSpPr>
            <p:pic>
              <p:nvPicPr>
                <p:cNvPr id="14" name="图片 7169" descr="11"/>
                <p:cNvPicPr>
                  <a:picLocks noChangeAspect="1"/>
                </p:cNvPicPr>
                <p:nvPr>
                  <p:custDataLst>
                    <p:tags r:id="rId2"/>
                  </p:custDataLst>
                </p:nvPr>
              </p:nvPicPr>
              <p:blipFill>
                <a:blip r:embed="rId3">
                  <a:clrChange>
                    <a:clrFrom>
                      <a:srgbClr val="FFCCCC">
                        <a:alpha val="100000"/>
                      </a:srgbClr>
                    </a:clrFrom>
                    <a:clrTo>
                      <a:srgbClr val="FFCCCC">
                        <a:alpha val="100000"/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>
                <a:xfrm>
                  <a:off x="225" y="799"/>
                  <a:ext cx="18942" cy="992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6" name="文本框 15"/>
                <p:cNvSpPr txBox="1"/>
                <p:nvPr/>
              </p:nvSpPr>
              <p:spPr>
                <a:xfrm>
                  <a:off x="-340" y="4163"/>
                  <a:ext cx="1082" cy="997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lang="zh-CN" altLang="en-US" sz="1200" b="1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东郊方面</a:t>
                  </a:r>
                  <a:endParaRPr lang="zh-CN" altLang="en-US" sz="1200" b="1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9" name="组合 18"/>
              <p:cNvGrpSpPr/>
              <p:nvPr/>
            </p:nvGrpSpPr>
            <p:grpSpPr>
              <a:xfrm>
                <a:off x="1066" y="5529"/>
                <a:ext cx="649" cy="328"/>
                <a:chOff x="1066" y="5529"/>
                <a:chExt cx="649" cy="328"/>
              </a:xfrm>
            </p:grpSpPr>
            <p:sp>
              <p:nvSpPr>
                <p:cNvPr id="20" name="等腰三角形 19"/>
                <p:cNvSpPr/>
                <p:nvPr/>
              </p:nvSpPr>
              <p:spPr>
                <a:xfrm rot="5400000">
                  <a:off x="1066" y="5529"/>
                  <a:ext cx="320" cy="320"/>
                </a:xfrm>
                <a:prstGeom prst="triangle">
                  <a:avLst/>
                </a:prstGeom>
                <a:solidFill>
                  <a:srgbClr val="0000FF"/>
                </a:solidFill>
                <a:ln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等腰三角形 20"/>
                <p:cNvSpPr/>
                <p:nvPr/>
              </p:nvSpPr>
              <p:spPr>
                <a:xfrm rot="16380000">
                  <a:off x="1395" y="5537"/>
                  <a:ext cx="320" cy="320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977" y="6320"/>
                <a:ext cx="737" cy="326"/>
                <a:chOff x="977" y="6320"/>
                <a:chExt cx="737" cy="326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977" y="6320"/>
                  <a:ext cx="320" cy="320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等腰三角形 23"/>
                <p:cNvSpPr/>
                <p:nvPr/>
              </p:nvSpPr>
              <p:spPr>
                <a:xfrm rot="16020000">
                  <a:off x="1351" y="6283"/>
                  <a:ext cx="316" cy="409"/>
                </a:xfrm>
                <a:prstGeom prst="triangle">
                  <a:avLst/>
                </a:prstGeom>
                <a:solidFill>
                  <a:srgbClr val="0000FF"/>
                </a:solidFill>
                <a:ln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17353" y="5521"/>
                <a:ext cx="648" cy="336"/>
                <a:chOff x="1082" y="5521"/>
                <a:chExt cx="648" cy="336"/>
              </a:xfrm>
            </p:grpSpPr>
            <p:sp>
              <p:nvSpPr>
                <p:cNvPr id="26" name="等腰三角形 25"/>
                <p:cNvSpPr/>
                <p:nvPr/>
              </p:nvSpPr>
              <p:spPr>
                <a:xfrm rot="5400000">
                  <a:off x="1082" y="5537"/>
                  <a:ext cx="320" cy="320"/>
                </a:xfrm>
                <a:prstGeom prst="triangle">
                  <a:avLst/>
                </a:prstGeom>
                <a:solidFill>
                  <a:srgbClr val="0000FF"/>
                </a:solidFill>
                <a:ln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等腰三角形 45"/>
                <p:cNvSpPr/>
                <p:nvPr/>
              </p:nvSpPr>
              <p:spPr>
                <a:xfrm rot="16380000">
                  <a:off x="1410" y="5521"/>
                  <a:ext cx="320" cy="320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7" name="组合 46"/>
              <p:cNvGrpSpPr/>
              <p:nvPr/>
            </p:nvGrpSpPr>
            <p:grpSpPr>
              <a:xfrm>
                <a:off x="17248" y="6304"/>
                <a:ext cx="648" cy="328"/>
                <a:chOff x="971" y="6288"/>
                <a:chExt cx="648" cy="328"/>
              </a:xfrm>
            </p:grpSpPr>
            <p:sp>
              <p:nvSpPr>
                <p:cNvPr id="48" name="等腰三角形 47"/>
                <p:cNvSpPr/>
                <p:nvPr/>
              </p:nvSpPr>
              <p:spPr>
                <a:xfrm rot="5400000">
                  <a:off x="971" y="6288"/>
                  <a:ext cx="320" cy="320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等腰三角形 48"/>
                <p:cNvSpPr/>
                <p:nvPr/>
              </p:nvSpPr>
              <p:spPr>
                <a:xfrm rot="16020000">
                  <a:off x="1299" y="6296"/>
                  <a:ext cx="320" cy="320"/>
                </a:xfrm>
                <a:prstGeom prst="triangle">
                  <a:avLst/>
                </a:prstGeom>
                <a:solidFill>
                  <a:srgbClr val="0000FF"/>
                </a:solidFill>
                <a:ln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50" name="文本框 49"/>
            <p:cNvSpPr txBox="1"/>
            <p:nvPr/>
          </p:nvSpPr>
          <p:spPr>
            <a:xfrm>
              <a:off x="10030" y="9716"/>
              <a:ext cx="3573" cy="100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zh-CN" altLang="en-US" sz="3200"/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1156950" y="3515003"/>
            <a:ext cx="461665" cy="1128153"/>
          </a:xfrm>
          <a:prstGeom prst="rect">
            <a:avLst/>
          </a:prstGeom>
          <a:solidFill>
            <a:schemeClr val="bg1"/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北京方面</a:t>
            </a:r>
            <a:endParaRPr lang="zh-CN" altLang="en-US" b="1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198870" y="1281430"/>
            <a:ext cx="16510" cy="5170805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5575300" y="4780915"/>
            <a:ext cx="1232535" cy="77724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6835764" y="4893739"/>
            <a:ext cx="3188335" cy="739775"/>
            <a:chOff x="6350992" y="5183261"/>
            <a:chExt cx="3188335" cy="739775"/>
          </a:xfrm>
        </p:grpSpPr>
        <p:sp>
          <p:nvSpPr>
            <p:cNvPr id="13" name="等腰三角形 12"/>
            <p:cNvSpPr/>
            <p:nvPr/>
          </p:nvSpPr>
          <p:spPr>
            <a:xfrm rot="16200000">
              <a:off x="6410364" y="5277876"/>
              <a:ext cx="353060" cy="471805"/>
            </a:xfrm>
            <a:prstGeom prst="triangle">
              <a:avLst/>
            </a:prstGeom>
            <a:solidFill>
              <a:srgbClr val="D4E7E7"/>
            </a:solidFill>
            <a:ln>
              <a:solidFill>
                <a:srgbClr val="D4E7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49" name="圆角矩形标注 7173"/>
            <p:cNvSpPr/>
            <p:nvPr/>
          </p:nvSpPr>
          <p:spPr>
            <a:xfrm>
              <a:off x="6806287" y="5183261"/>
              <a:ext cx="2733040" cy="739775"/>
            </a:xfrm>
            <a:prstGeom prst="wedgeRoundRectCallout">
              <a:avLst>
                <a:gd name="adj1" fmla="val -14896"/>
                <a:gd name="adj2" fmla="val -47107"/>
                <a:gd name="adj3" fmla="val 16667"/>
              </a:avLst>
            </a:prstGeom>
            <a:solidFill>
              <a:srgbClr val="D4E7E7"/>
            </a:solidFill>
            <a:ln w="9525" cap="flat" cmpd="sng">
              <a:solidFill>
                <a:srgbClr val="D4E7E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lIns="90171" tIns="46991" rIns="90171" bIns="46991" anchor="ctr" anchorCtr="0"/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车站信号楼的位置</a:t>
              </a:r>
              <a:endPara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6" name="圆角矩形标注 7173"/>
          <p:cNvSpPr/>
          <p:nvPr/>
        </p:nvSpPr>
        <p:spPr>
          <a:xfrm>
            <a:off x="2620010" y="2459990"/>
            <a:ext cx="1476375" cy="483870"/>
          </a:xfrm>
          <a:prstGeom prst="wedgeRoundRectCallout">
            <a:avLst>
              <a:gd name="adj1" fmla="val -14896"/>
              <a:gd name="adj2" fmla="val -47107"/>
              <a:gd name="adj3" fmla="val 16667"/>
            </a:avLst>
          </a:prstGeom>
          <a:solidFill>
            <a:srgbClr val="D4E7E7"/>
          </a:solidFill>
          <a:ln w="9525" cap="flat" cmpd="sng">
            <a:solidFill>
              <a:srgbClr val="D4E7E7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1" tIns="46991" rIns="90171" bIns="46991" anchor="ctr" anchorCtr="0"/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下行咽喉</a:t>
            </a:r>
            <a:endParaRPr lang="zh-CN" altLang="en-US" sz="2400" b="1" dirty="0">
              <a:solidFill>
                <a:srgbClr val="C0000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圆角矩形标注 7173"/>
          <p:cNvSpPr/>
          <p:nvPr/>
        </p:nvSpPr>
        <p:spPr>
          <a:xfrm>
            <a:off x="7792720" y="2459990"/>
            <a:ext cx="1476375" cy="441960"/>
          </a:xfrm>
          <a:prstGeom prst="wedgeRoundRectCallout">
            <a:avLst>
              <a:gd name="adj1" fmla="val -14896"/>
              <a:gd name="adj2" fmla="val -47107"/>
              <a:gd name="adj3" fmla="val 16667"/>
            </a:avLst>
          </a:prstGeom>
          <a:solidFill>
            <a:srgbClr val="D4E7E7"/>
          </a:solidFill>
          <a:ln w="9525" cap="flat" cmpd="sng">
            <a:solidFill>
              <a:srgbClr val="D4E7E7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1" tIns="46991" rIns="90171" bIns="46991" anchor="ctr" anchorCtr="0"/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上行咽喉</a:t>
            </a:r>
            <a:endParaRPr lang="zh-CN" altLang="en-US" sz="2400" b="1" dirty="0">
              <a:solidFill>
                <a:srgbClr val="C0000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8710" y="3497671"/>
            <a:ext cx="514985" cy="113660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文本框 17"/>
          <p:cNvSpPr txBox="1"/>
          <p:nvPr/>
        </p:nvSpPr>
        <p:spPr>
          <a:xfrm>
            <a:off x="10577439" y="3570462"/>
            <a:ext cx="461638" cy="1369855"/>
          </a:xfrm>
          <a:prstGeom prst="rect">
            <a:avLst/>
          </a:prstGeom>
          <a:solidFill>
            <a:schemeClr val="bg1"/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天津方面</a:t>
            </a:r>
            <a:endParaRPr lang="zh-CN" altLang="en-US" b="1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PLACING_PICTURE_USER_VIEWPORT" val="{&quot;height&quot;:9975,&quot;width&quot;:15536}"/>
</p:tagLst>
</file>

<file path=ppt/tags/tag22.xml><?xml version="1.0" encoding="utf-8"?>
<p:tagLst xmlns:p="http://schemas.openxmlformats.org/presentationml/2006/main">
  <p:tag name="KSO_WM_UNIT_PLACING_PICTURE_USER_VIEWPORT" val="{&quot;height&quot;:9975,&quot;width&quot;:15536}"/>
</p:tagLst>
</file>

<file path=ppt/tags/tag23.xml><?xml version="1.0" encoding="utf-8"?>
<p:tagLst xmlns:p="http://schemas.openxmlformats.org/presentationml/2006/main">
  <p:tag name="KSO_WM_UNIT_PLACING_PICTURE_USER_VIEWPORT" val="{&quot;height&quot;:9975,&quot;width&quot;:15536}"/>
</p:tagLst>
</file>

<file path=ppt/tags/tag24.xml><?xml version="1.0" encoding="utf-8"?>
<p:tagLst xmlns:p="http://schemas.openxmlformats.org/presentationml/2006/main">
  <p:tag name="KSO_WM_UNIT_PLACING_PICTURE_USER_VIEWPORT" val="{&quot;height&quot;:9975,&quot;width&quot;:15536}"/>
</p:tagLst>
</file>

<file path=ppt/tags/tag25.xml><?xml version="1.0" encoding="utf-8"?>
<p:tagLst xmlns:p="http://schemas.openxmlformats.org/presentationml/2006/main">
  <p:tag name="KSO_WM_UNIT_PLACING_PICTURE_USER_VIEWPORT" val="{&quot;height&quot;:9975,&quot;width&quot;:15536}"/>
</p:tagLst>
</file>

<file path=ppt/tags/tag26.xml><?xml version="1.0" encoding="utf-8"?>
<p:tagLst xmlns:p="http://schemas.openxmlformats.org/presentationml/2006/main">
  <p:tag name="KSO_WM_UNIT_PLACING_PICTURE_USER_VIEWPORT" val="{&quot;height&quot;:9975,&quot;width&quot;:15536}"/>
</p:tagLst>
</file>

<file path=ppt/tags/tag27.xml><?xml version="1.0" encoding="utf-8"?>
<p:tagLst xmlns:p="http://schemas.openxmlformats.org/presentationml/2006/main">
  <p:tag name="KSO_WPP_MARK_KEY" val="29bcb7e8-b4e4-4217-a3eb-320eceb34073"/>
  <p:tag name="COMMONDATA" val="eyJoZGlkIjoiNGRiNTVmNmJkMDJkMmZhMWUwNDFhOTk5NGIzOTk5MmMifQ==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1928</Words>
  <Application>WPS 演示</Application>
  <PresentationFormat>宽屏</PresentationFormat>
  <Paragraphs>291</Paragraphs>
  <Slides>26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4" baseType="lpstr">
      <vt:lpstr>Arial</vt:lpstr>
      <vt:lpstr>宋体</vt:lpstr>
      <vt:lpstr>Wingdings</vt:lpstr>
      <vt:lpstr>汉仪菱心体简</vt:lpstr>
      <vt:lpstr>时尚中黑简体</vt:lpstr>
      <vt:lpstr>黑体</vt:lpstr>
      <vt:lpstr>微软雅黑</vt:lpstr>
      <vt:lpstr>等线 Light</vt:lpstr>
      <vt:lpstr>等线</vt:lpstr>
      <vt:lpstr>Calibri Light</vt:lpstr>
      <vt:lpstr>Calibri</vt:lpstr>
      <vt:lpstr>Arial Unicode MS</vt:lpstr>
      <vt:lpstr>Times New Roman</vt:lpstr>
      <vt:lpstr>幼圆</vt:lpstr>
      <vt:lpstr>楷体_GB2312</vt:lpstr>
      <vt:lpstr>新宋体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哎呦喂</cp:lastModifiedBy>
  <cp:revision>280</cp:revision>
  <dcterms:created xsi:type="dcterms:W3CDTF">2019-06-19T02:08:00Z</dcterms:created>
  <dcterms:modified xsi:type="dcterms:W3CDTF">2022-10-18T00:39:01Z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24479AC2F9514D32AE0F205EC257453B</vt:lpwstr>
  </property>
</Properties>
</file>