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</p:sldMasterIdLst>
  <p:sldIdLst>
    <p:sldId id="256" r:id="rId3"/>
    <p:sldId id="404" r:id="rId4"/>
    <p:sldId id="405" r:id="rId5"/>
    <p:sldId id="406" r:id="rId6"/>
    <p:sldId id="397" r:id="rId7"/>
    <p:sldId id="367" r:id="rId8"/>
    <p:sldId id="398" r:id="rId9"/>
    <p:sldId id="396" r:id="rId10"/>
    <p:sldId id="403" r:id="rId11"/>
    <p:sldId id="408" r:id="rId12"/>
    <p:sldId id="409" r:id="rId13"/>
    <p:sldId id="412" r:id="rId14"/>
    <p:sldId id="41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>
          <p15:clr>
            <a:srgbClr val="A4A3A4"/>
          </p15:clr>
        </p15:guide>
        <p15:guide id="2" pos="38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ou Zoe" initials="CZ" lastIdx="26" clrIdx="0"/>
  <p:cmAuthor id="2" name="N YB" initials="NY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7265"/>
    <a:srgbClr val="278784"/>
    <a:srgbClr val="26A886"/>
    <a:srgbClr val="D4E7E7"/>
    <a:srgbClr val="279D85"/>
    <a:srgbClr val="D9D9D9"/>
    <a:srgbClr val="D4E8E7"/>
    <a:srgbClr val="787778"/>
    <a:srgbClr val="7C7B7C"/>
    <a:srgbClr val="9C9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516" y="176"/>
      </p:cViewPr>
      <p:guideLst>
        <p:guide orient="horz" pos="2206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261F5-9FE7-43B7-85EF-4AB4EE9C1D3C}" type="datetimeFigureOut">
              <a:rPr lang="zh-CN" altLang="en-US" smtClean="0"/>
              <a:t>2021/11/22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3D2DF-8B1E-4971-815F-C682834397E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89835" y="2535555"/>
            <a:ext cx="3404870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计算机联锁的操作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√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进路联锁试验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141133" y="355578"/>
            <a:ext cx="5773546" cy="742990"/>
            <a:chOff x="3136990" y="384631"/>
            <a:chExt cx="5773546" cy="742990"/>
          </a:xfrm>
        </p:grpSpPr>
        <p:sp>
          <p:nvSpPr>
            <p:cNvPr id="12" name="文本框 11"/>
            <p:cNvSpPr txBox="1"/>
            <p:nvPr/>
          </p:nvSpPr>
          <p:spPr>
            <a:xfrm>
              <a:off x="3808794" y="384631"/>
              <a:ext cx="5101742" cy="737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信号开放后要进行哪些试验？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3136990" y="539793"/>
              <a:ext cx="671804" cy="58782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556385" y="1734820"/>
            <a:ext cx="2608580" cy="864235"/>
            <a:chOff x="6408" y="2448"/>
            <a:chExt cx="4318" cy="1256"/>
          </a:xfrm>
          <a:solidFill>
            <a:srgbClr val="2F7265"/>
          </a:solidFill>
        </p:grpSpPr>
        <p:sp>
          <p:nvSpPr>
            <p:cNvPr id="18" name="下箭头标注 17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08" y="2448"/>
              <a:ext cx="4265" cy="77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试验内容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15200" y="1734820"/>
            <a:ext cx="2654300" cy="807085"/>
            <a:chOff x="6408" y="2433"/>
            <a:chExt cx="4318" cy="1271"/>
          </a:xfrm>
          <a:solidFill>
            <a:srgbClr val="2F7265"/>
          </a:solidFill>
        </p:grpSpPr>
        <p:sp>
          <p:nvSpPr>
            <p:cNvPr id="25" name="下箭头标注 24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38" y="2433"/>
              <a:ext cx="4265" cy="84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试验方法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20214" y="2728306"/>
            <a:ext cx="2828925" cy="3498215"/>
            <a:chOff x="954378" y="2360514"/>
            <a:chExt cx="2828925" cy="3498215"/>
          </a:xfrm>
        </p:grpSpPr>
        <p:grpSp>
          <p:nvGrpSpPr>
            <p:cNvPr id="6" name="组合 5"/>
            <p:cNvGrpSpPr/>
            <p:nvPr/>
          </p:nvGrpSpPr>
          <p:grpSpPr>
            <a:xfrm>
              <a:off x="954378" y="2360514"/>
              <a:ext cx="2828925" cy="3498215"/>
              <a:chOff x="1329169" y="2259930"/>
              <a:chExt cx="2324031" cy="3498215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1329169" y="2259930"/>
                <a:ext cx="2324031" cy="3498215"/>
              </a:xfrm>
              <a:prstGeom prst="roundRect">
                <a:avLst>
                  <a:gd name="adj" fmla="val 10297"/>
                </a:avLst>
              </a:prstGeom>
              <a:solidFill>
                <a:srgbClr val="D4E7E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2"/>
              <p:cNvSpPr/>
              <p:nvPr/>
            </p:nvSpPr>
            <p:spPr>
              <a:xfrm>
                <a:off x="2058967" y="2458808"/>
                <a:ext cx="905094" cy="107696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464283" y="4216619"/>
              <a:ext cx="1809115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道岔无表示</a:t>
              </a:r>
            </a:p>
            <a:p>
              <a:pPr algn="ctr"/>
              <a:r>
                <a:rPr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信号关闭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2043" y="2728306"/>
            <a:ext cx="2924810" cy="3588385"/>
            <a:chOff x="4514177" y="2578442"/>
            <a:chExt cx="2924810" cy="3588385"/>
          </a:xfrm>
        </p:grpSpPr>
        <p:grpSp>
          <p:nvGrpSpPr>
            <p:cNvPr id="16" name="组合 15"/>
            <p:cNvGrpSpPr/>
            <p:nvPr/>
          </p:nvGrpSpPr>
          <p:grpSpPr>
            <a:xfrm>
              <a:off x="4514177" y="2578442"/>
              <a:ext cx="2924810" cy="3588385"/>
              <a:chOff x="3990284" y="2578442"/>
              <a:chExt cx="2402803" cy="3588385"/>
            </a:xfrm>
          </p:grpSpPr>
          <p:sp>
            <p:nvSpPr>
              <p:cNvPr id="17" name="矩形: 圆角 13"/>
              <p:cNvSpPr/>
              <p:nvPr/>
            </p:nvSpPr>
            <p:spPr>
              <a:xfrm>
                <a:off x="3990284" y="2578442"/>
                <a:ext cx="2402803" cy="3588385"/>
              </a:xfrm>
              <a:prstGeom prst="roundRect">
                <a:avLst>
                  <a:gd name="adj" fmla="val 1029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流程图: 接点 17"/>
              <p:cNvSpPr/>
              <p:nvPr/>
            </p:nvSpPr>
            <p:spPr>
              <a:xfrm>
                <a:off x="4752963" y="2718777"/>
                <a:ext cx="898312" cy="1043305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4662767" y="3871302"/>
              <a:ext cx="2702560" cy="13087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将与进路相关的</a:t>
              </a:r>
              <a:r>
                <a:rPr lang="en-US" altLang="zh-CN" sz="2200" b="1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阿里巴巴普惠体 B" panose="00020600040101010101" pitchFamily="18" charset="-122"/>
                </a:rPr>
                <a:t>所有道岔</a:t>
              </a: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表示</a:t>
              </a:r>
              <a:r>
                <a:rPr lang="en-US" altLang="zh-CN" sz="2200" b="1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阿里巴巴普惠体 B" panose="00020600040101010101" pitchFamily="18" charset="-122"/>
                </a:rPr>
                <a:t>逐组</a:t>
              </a: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断开，每次应能关闭信。</a:t>
              </a:r>
            </a:p>
          </p:txBody>
        </p:sp>
      </p:grpSp>
      <p:pic>
        <p:nvPicPr>
          <p:cNvPr id="31" name="图形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2675" y="3138890"/>
            <a:ext cx="654472" cy="654472"/>
          </a:xfrm>
          <a:prstGeom prst="rect">
            <a:avLst/>
          </a:prstGeom>
        </p:spPr>
      </p:pic>
      <p:grpSp>
        <p:nvGrpSpPr>
          <p:cNvPr id="34" name="组合 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444865" y="3066415"/>
            <a:ext cx="587375" cy="586740"/>
            <a:chOff x="3808413" y="1231900"/>
            <a:chExt cx="4430713" cy="4424363"/>
          </a:xfrm>
          <a:solidFill>
            <a:srgbClr val="2F7265"/>
          </a:solidFill>
        </p:grpSpPr>
        <p:sp>
          <p:nvSpPr>
            <p:cNvPr id="44" name="iṣḷíḍè"/>
            <p:cNvSpPr/>
            <p:nvPr/>
          </p:nvSpPr>
          <p:spPr bwMode="auto">
            <a:xfrm>
              <a:off x="3949701" y="1373188"/>
              <a:ext cx="2901950" cy="289718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1íḓe"/>
            <p:cNvSpPr/>
            <p:nvPr/>
          </p:nvSpPr>
          <p:spPr bwMode="auto">
            <a:xfrm>
              <a:off x="6261101" y="3681413"/>
              <a:ext cx="954088" cy="952500"/>
            </a:xfrm>
            <a:custGeom>
              <a:avLst/>
              <a:gdLst>
                <a:gd name="T0" fmla="*/ 268 w 289"/>
                <a:gd name="T1" fmla="*/ 268 h 289"/>
                <a:gd name="T2" fmla="*/ 189 w 289"/>
                <a:gd name="T3" fmla="*/ 268 h 289"/>
                <a:gd name="T4" fmla="*/ 0 w 289"/>
                <a:gd name="T5" fmla="*/ 64 h 289"/>
                <a:gd name="T6" fmla="*/ 64 w 289"/>
                <a:gd name="T7" fmla="*/ 0 h 289"/>
                <a:gd name="T8" fmla="*/ 268 w 289"/>
                <a:gd name="T9" fmla="*/ 189 h 289"/>
                <a:gd name="T10" fmla="*/ 268 w 289"/>
                <a:gd name="T11" fmla="*/ 26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9" h="289">
                  <a:moveTo>
                    <a:pt x="268" y="268"/>
                  </a:moveTo>
                  <a:cubicBezTo>
                    <a:pt x="246" y="289"/>
                    <a:pt x="211" y="289"/>
                    <a:pt x="189" y="26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89" y="211"/>
                    <a:pt x="289" y="246"/>
                    <a:pt x="268" y="2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ṩḻïḍè"/>
            <p:cNvSpPr/>
            <p:nvPr/>
          </p:nvSpPr>
          <p:spPr bwMode="auto">
            <a:xfrm>
              <a:off x="6267451" y="3852863"/>
              <a:ext cx="773113" cy="768350"/>
            </a:xfrm>
            <a:custGeom>
              <a:avLst/>
              <a:gdLst>
                <a:gd name="T0" fmla="*/ 13 w 234"/>
                <a:gd name="T1" fmla="*/ 0 h 233"/>
                <a:gd name="T2" fmla="*/ 0 w 234"/>
                <a:gd name="T3" fmla="*/ 13 h 233"/>
                <a:gd name="T4" fmla="*/ 187 w 234"/>
                <a:gd name="T5" fmla="*/ 216 h 233"/>
                <a:gd name="T6" fmla="*/ 233 w 234"/>
                <a:gd name="T7" fmla="*/ 231 h 233"/>
                <a:gd name="T8" fmla="*/ 217 w 234"/>
                <a:gd name="T9" fmla="*/ 189 h 233"/>
                <a:gd name="T10" fmla="*/ 13 w 234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233">
                  <a:moveTo>
                    <a:pt x="1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187" y="216"/>
                    <a:pt x="187" y="216"/>
                    <a:pt x="187" y="216"/>
                  </a:cubicBezTo>
                  <a:cubicBezTo>
                    <a:pt x="200" y="228"/>
                    <a:pt x="217" y="233"/>
                    <a:pt x="233" y="231"/>
                  </a:cubicBezTo>
                  <a:cubicBezTo>
                    <a:pt x="234" y="216"/>
                    <a:pt x="229" y="200"/>
                    <a:pt x="217" y="189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ṩḻiḋé"/>
            <p:cNvSpPr/>
            <p:nvPr/>
          </p:nvSpPr>
          <p:spPr bwMode="auto">
            <a:xfrm>
              <a:off x="6288088" y="3706813"/>
              <a:ext cx="461963" cy="461963"/>
            </a:xfrm>
            <a:custGeom>
              <a:avLst/>
              <a:gdLst>
                <a:gd name="T0" fmla="*/ 70 w 140"/>
                <a:gd name="T1" fmla="*/ 140 h 140"/>
                <a:gd name="T2" fmla="*/ 106 w 140"/>
                <a:gd name="T3" fmla="*/ 106 h 140"/>
                <a:gd name="T4" fmla="*/ 140 w 140"/>
                <a:gd name="T5" fmla="*/ 70 h 140"/>
                <a:gd name="T6" fmla="*/ 64 w 140"/>
                <a:gd name="T7" fmla="*/ 0 h 140"/>
                <a:gd name="T8" fmla="*/ 0 w 140"/>
                <a:gd name="T9" fmla="*/ 64 h 140"/>
                <a:gd name="T10" fmla="*/ 70 w 140"/>
                <a:gd name="T1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40">
                  <a:moveTo>
                    <a:pt x="70" y="140"/>
                  </a:moveTo>
                  <a:cubicBezTo>
                    <a:pt x="83" y="129"/>
                    <a:pt x="95" y="118"/>
                    <a:pt x="106" y="106"/>
                  </a:cubicBezTo>
                  <a:cubicBezTo>
                    <a:pt x="118" y="95"/>
                    <a:pt x="129" y="83"/>
                    <a:pt x="140" y="7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0" y="140"/>
                    <a:pt x="70" y="140"/>
                    <a:pt x="70" y="1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ṡļíḓê"/>
            <p:cNvSpPr/>
            <p:nvPr/>
          </p:nvSpPr>
          <p:spPr bwMode="auto">
            <a:xfrm>
              <a:off x="4079876" y="1504950"/>
              <a:ext cx="2643188" cy="2608263"/>
            </a:xfrm>
            <a:custGeom>
              <a:avLst/>
              <a:gdLst>
                <a:gd name="T0" fmla="*/ 401 w 801"/>
                <a:gd name="T1" fmla="*/ 765 h 791"/>
                <a:gd name="T2" fmla="*/ 143 w 801"/>
                <a:gd name="T3" fmla="*/ 658 h 791"/>
                <a:gd name="T4" fmla="*/ 143 w 801"/>
                <a:gd name="T5" fmla="*/ 142 h 791"/>
                <a:gd name="T6" fmla="*/ 401 w 801"/>
                <a:gd name="T7" fmla="*/ 35 h 791"/>
                <a:gd name="T8" fmla="*/ 659 w 801"/>
                <a:gd name="T9" fmla="*/ 142 h 791"/>
                <a:gd name="T10" fmla="*/ 659 w 801"/>
                <a:gd name="T11" fmla="*/ 658 h 791"/>
                <a:gd name="T12" fmla="*/ 401 w 801"/>
                <a:gd name="T13" fmla="*/ 765 h 791"/>
                <a:gd name="T14" fmla="*/ 405 w 801"/>
                <a:gd name="T15" fmla="*/ 0 h 791"/>
                <a:gd name="T16" fmla="*/ 125 w 801"/>
                <a:gd name="T17" fmla="*/ 116 h 791"/>
                <a:gd name="T18" fmla="*/ 9 w 801"/>
                <a:gd name="T19" fmla="*/ 395 h 791"/>
                <a:gd name="T20" fmla="*/ 405 w 801"/>
                <a:gd name="T21" fmla="*/ 791 h 791"/>
                <a:gd name="T22" fmla="*/ 685 w 801"/>
                <a:gd name="T23" fmla="*/ 675 h 791"/>
                <a:gd name="T24" fmla="*/ 801 w 801"/>
                <a:gd name="T25" fmla="*/ 395 h 791"/>
                <a:gd name="T26" fmla="*/ 405 w 801"/>
                <a:gd name="T27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1" h="791">
                  <a:moveTo>
                    <a:pt x="401" y="765"/>
                  </a:moveTo>
                  <a:cubicBezTo>
                    <a:pt x="307" y="765"/>
                    <a:pt x="214" y="729"/>
                    <a:pt x="143" y="658"/>
                  </a:cubicBezTo>
                  <a:cubicBezTo>
                    <a:pt x="0" y="515"/>
                    <a:pt x="0" y="284"/>
                    <a:pt x="143" y="142"/>
                  </a:cubicBezTo>
                  <a:cubicBezTo>
                    <a:pt x="214" y="71"/>
                    <a:pt x="307" y="35"/>
                    <a:pt x="401" y="35"/>
                  </a:cubicBezTo>
                  <a:cubicBezTo>
                    <a:pt x="494" y="35"/>
                    <a:pt x="587" y="71"/>
                    <a:pt x="659" y="142"/>
                  </a:cubicBezTo>
                  <a:cubicBezTo>
                    <a:pt x="801" y="284"/>
                    <a:pt x="801" y="515"/>
                    <a:pt x="659" y="658"/>
                  </a:cubicBezTo>
                  <a:cubicBezTo>
                    <a:pt x="587" y="729"/>
                    <a:pt x="494" y="765"/>
                    <a:pt x="401" y="765"/>
                  </a:cubicBezTo>
                  <a:moveTo>
                    <a:pt x="405" y="0"/>
                  </a:moveTo>
                  <a:cubicBezTo>
                    <a:pt x="296" y="0"/>
                    <a:pt x="197" y="44"/>
                    <a:pt x="125" y="116"/>
                  </a:cubicBezTo>
                  <a:cubicBezTo>
                    <a:pt x="54" y="187"/>
                    <a:pt x="9" y="286"/>
                    <a:pt x="9" y="395"/>
                  </a:cubicBezTo>
                  <a:cubicBezTo>
                    <a:pt x="9" y="614"/>
                    <a:pt x="187" y="791"/>
                    <a:pt x="405" y="791"/>
                  </a:cubicBezTo>
                  <a:cubicBezTo>
                    <a:pt x="514" y="791"/>
                    <a:pt x="613" y="747"/>
                    <a:pt x="685" y="675"/>
                  </a:cubicBezTo>
                  <a:cubicBezTo>
                    <a:pt x="756" y="603"/>
                    <a:pt x="801" y="505"/>
                    <a:pt x="801" y="395"/>
                  </a:cubicBezTo>
                  <a:cubicBezTo>
                    <a:pt x="801" y="177"/>
                    <a:pt x="623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ṥļíḋè"/>
            <p:cNvSpPr/>
            <p:nvPr/>
          </p:nvSpPr>
          <p:spPr bwMode="auto">
            <a:xfrm>
              <a:off x="3894138" y="1287463"/>
              <a:ext cx="3043238" cy="3043238"/>
            </a:xfrm>
            <a:custGeom>
              <a:avLst/>
              <a:gdLst>
                <a:gd name="T0" fmla="*/ 787 w 922"/>
                <a:gd name="T1" fmla="*/ 787 h 923"/>
                <a:gd name="T2" fmla="*/ 461 w 922"/>
                <a:gd name="T3" fmla="*/ 923 h 923"/>
                <a:gd name="T4" fmla="*/ 0 w 922"/>
                <a:gd name="T5" fmla="*/ 461 h 923"/>
                <a:gd name="T6" fmla="*/ 461 w 922"/>
                <a:gd name="T7" fmla="*/ 0 h 923"/>
                <a:gd name="T8" fmla="*/ 922 w 922"/>
                <a:gd name="T9" fmla="*/ 461 h 923"/>
                <a:gd name="T10" fmla="*/ 787 w 922"/>
                <a:gd name="T11" fmla="*/ 787 h 923"/>
                <a:gd name="T12" fmla="*/ 181 w 922"/>
                <a:gd name="T13" fmla="*/ 182 h 923"/>
                <a:gd name="T14" fmla="*/ 65 w 922"/>
                <a:gd name="T15" fmla="*/ 461 h 923"/>
                <a:gd name="T16" fmla="*/ 461 w 922"/>
                <a:gd name="T17" fmla="*/ 857 h 923"/>
                <a:gd name="T18" fmla="*/ 741 w 922"/>
                <a:gd name="T19" fmla="*/ 741 h 923"/>
                <a:gd name="T20" fmla="*/ 857 w 922"/>
                <a:gd name="T21" fmla="*/ 461 h 923"/>
                <a:gd name="T22" fmla="*/ 461 w 922"/>
                <a:gd name="T23" fmla="*/ 66 h 923"/>
                <a:gd name="T24" fmla="*/ 181 w 922"/>
                <a:gd name="T25" fmla="*/ 182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2" h="923">
                  <a:moveTo>
                    <a:pt x="787" y="787"/>
                  </a:moveTo>
                  <a:cubicBezTo>
                    <a:pt x="704" y="871"/>
                    <a:pt x="588" y="923"/>
                    <a:pt x="461" y="923"/>
                  </a:cubicBezTo>
                  <a:cubicBezTo>
                    <a:pt x="207" y="923"/>
                    <a:pt x="0" y="716"/>
                    <a:pt x="0" y="461"/>
                  </a:cubicBezTo>
                  <a:cubicBezTo>
                    <a:pt x="0" y="207"/>
                    <a:pt x="207" y="0"/>
                    <a:pt x="461" y="0"/>
                  </a:cubicBezTo>
                  <a:cubicBezTo>
                    <a:pt x="715" y="0"/>
                    <a:pt x="922" y="207"/>
                    <a:pt x="922" y="461"/>
                  </a:cubicBezTo>
                  <a:cubicBezTo>
                    <a:pt x="922" y="589"/>
                    <a:pt x="871" y="704"/>
                    <a:pt x="787" y="787"/>
                  </a:cubicBezTo>
                  <a:moveTo>
                    <a:pt x="181" y="182"/>
                  </a:moveTo>
                  <a:cubicBezTo>
                    <a:pt x="110" y="253"/>
                    <a:pt x="65" y="352"/>
                    <a:pt x="65" y="461"/>
                  </a:cubicBezTo>
                  <a:cubicBezTo>
                    <a:pt x="65" y="680"/>
                    <a:pt x="243" y="857"/>
                    <a:pt x="461" y="857"/>
                  </a:cubicBezTo>
                  <a:cubicBezTo>
                    <a:pt x="570" y="857"/>
                    <a:pt x="669" y="813"/>
                    <a:pt x="741" y="741"/>
                  </a:cubicBezTo>
                  <a:cubicBezTo>
                    <a:pt x="812" y="669"/>
                    <a:pt x="857" y="571"/>
                    <a:pt x="857" y="461"/>
                  </a:cubicBezTo>
                  <a:cubicBezTo>
                    <a:pt x="857" y="243"/>
                    <a:pt x="679" y="66"/>
                    <a:pt x="461" y="66"/>
                  </a:cubicBezTo>
                  <a:cubicBezTo>
                    <a:pt x="352" y="66"/>
                    <a:pt x="253" y="110"/>
                    <a:pt x="181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şḻíḋè"/>
            <p:cNvSpPr/>
            <p:nvPr/>
          </p:nvSpPr>
          <p:spPr bwMode="auto">
            <a:xfrm>
              <a:off x="3808413" y="1231900"/>
              <a:ext cx="3186113" cy="3181350"/>
            </a:xfrm>
            <a:custGeom>
              <a:avLst/>
              <a:gdLst>
                <a:gd name="T0" fmla="*/ 824 w 965"/>
                <a:gd name="T1" fmla="*/ 824 h 965"/>
                <a:gd name="T2" fmla="*/ 483 w 965"/>
                <a:gd name="T3" fmla="*/ 965 h 965"/>
                <a:gd name="T4" fmla="*/ 0 w 965"/>
                <a:gd name="T5" fmla="*/ 483 h 965"/>
                <a:gd name="T6" fmla="*/ 483 w 965"/>
                <a:gd name="T7" fmla="*/ 0 h 965"/>
                <a:gd name="T8" fmla="*/ 965 w 965"/>
                <a:gd name="T9" fmla="*/ 483 h 965"/>
                <a:gd name="T10" fmla="*/ 824 w 965"/>
                <a:gd name="T11" fmla="*/ 824 h 965"/>
                <a:gd name="T12" fmla="*/ 190 w 965"/>
                <a:gd name="T13" fmla="*/ 190 h 965"/>
                <a:gd name="T14" fmla="*/ 69 w 965"/>
                <a:gd name="T15" fmla="*/ 483 h 965"/>
                <a:gd name="T16" fmla="*/ 483 w 965"/>
                <a:gd name="T17" fmla="*/ 897 h 965"/>
                <a:gd name="T18" fmla="*/ 775 w 965"/>
                <a:gd name="T19" fmla="*/ 775 h 965"/>
                <a:gd name="T20" fmla="*/ 897 w 965"/>
                <a:gd name="T21" fmla="*/ 483 h 965"/>
                <a:gd name="T22" fmla="*/ 483 w 965"/>
                <a:gd name="T23" fmla="*/ 69 h 965"/>
                <a:gd name="T24" fmla="*/ 190 w 965"/>
                <a:gd name="T25" fmla="*/ 19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5" h="965">
                  <a:moveTo>
                    <a:pt x="824" y="824"/>
                  </a:moveTo>
                  <a:cubicBezTo>
                    <a:pt x="736" y="911"/>
                    <a:pt x="616" y="965"/>
                    <a:pt x="483" y="965"/>
                  </a:cubicBezTo>
                  <a:cubicBezTo>
                    <a:pt x="217" y="965"/>
                    <a:pt x="0" y="749"/>
                    <a:pt x="0" y="483"/>
                  </a:cubicBezTo>
                  <a:cubicBezTo>
                    <a:pt x="0" y="217"/>
                    <a:pt x="217" y="0"/>
                    <a:pt x="483" y="0"/>
                  </a:cubicBezTo>
                  <a:cubicBezTo>
                    <a:pt x="749" y="0"/>
                    <a:pt x="965" y="217"/>
                    <a:pt x="965" y="483"/>
                  </a:cubicBezTo>
                  <a:cubicBezTo>
                    <a:pt x="965" y="616"/>
                    <a:pt x="911" y="736"/>
                    <a:pt x="824" y="824"/>
                  </a:cubicBezTo>
                  <a:moveTo>
                    <a:pt x="190" y="190"/>
                  </a:moveTo>
                  <a:cubicBezTo>
                    <a:pt x="115" y="265"/>
                    <a:pt x="69" y="369"/>
                    <a:pt x="69" y="483"/>
                  </a:cubicBezTo>
                  <a:cubicBezTo>
                    <a:pt x="69" y="711"/>
                    <a:pt x="254" y="897"/>
                    <a:pt x="483" y="897"/>
                  </a:cubicBezTo>
                  <a:cubicBezTo>
                    <a:pt x="597" y="897"/>
                    <a:pt x="700" y="850"/>
                    <a:pt x="775" y="775"/>
                  </a:cubicBezTo>
                  <a:cubicBezTo>
                    <a:pt x="850" y="700"/>
                    <a:pt x="897" y="597"/>
                    <a:pt x="897" y="483"/>
                  </a:cubicBezTo>
                  <a:cubicBezTo>
                    <a:pt x="897" y="254"/>
                    <a:pt x="711" y="69"/>
                    <a:pt x="483" y="69"/>
                  </a:cubicBezTo>
                  <a:cubicBezTo>
                    <a:pt x="369" y="69"/>
                    <a:pt x="265" y="115"/>
                    <a:pt x="190" y="1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ṣ1iḍè"/>
            <p:cNvSpPr/>
            <p:nvPr/>
          </p:nvSpPr>
          <p:spPr bwMode="auto">
            <a:xfrm>
              <a:off x="6600826" y="4021138"/>
              <a:ext cx="1638300" cy="1635125"/>
            </a:xfrm>
            <a:custGeom>
              <a:avLst/>
              <a:gdLst>
                <a:gd name="T0" fmla="*/ 459 w 496"/>
                <a:gd name="T1" fmla="*/ 459 h 496"/>
                <a:gd name="T2" fmla="*/ 459 w 496"/>
                <a:gd name="T3" fmla="*/ 459 h 496"/>
                <a:gd name="T4" fmla="*/ 325 w 496"/>
                <a:gd name="T5" fmla="*/ 459 h 496"/>
                <a:gd name="T6" fmla="*/ 0 w 496"/>
                <a:gd name="T7" fmla="*/ 109 h 496"/>
                <a:gd name="T8" fmla="*/ 109 w 496"/>
                <a:gd name="T9" fmla="*/ 0 h 496"/>
                <a:gd name="T10" fmla="*/ 459 w 496"/>
                <a:gd name="T11" fmla="*/ 325 h 496"/>
                <a:gd name="T12" fmla="*/ 459 w 496"/>
                <a:gd name="T13" fmla="*/ 459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496">
                  <a:moveTo>
                    <a:pt x="459" y="459"/>
                  </a:moveTo>
                  <a:cubicBezTo>
                    <a:pt x="459" y="459"/>
                    <a:pt x="459" y="459"/>
                    <a:pt x="459" y="459"/>
                  </a:cubicBezTo>
                  <a:cubicBezTo>
                    <a:pt x="422" y="496"/>
                    <a:pt x="362" y="496"/>
                    <a:pt x="325" y="45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59" y="325"/>
                    <a:pt x="459" y="325"/>
                    <a:pt x="459" y="325"/>
                  </a:cubicBezTo>
                  <a:cubicBezTo>
                    <a:pt x="496" y="362"/>
                    <a:pt x="496" y="422"/>
                    <a:pt x="459" y="4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şļîḋé"/>
            <p:cNvSpPr/>
            <p:nvPr/>
          </p:nvSpPr>
          <p:spPr bwMode="auto">
            <a:xfrm>
              <a:off x="6600826" y="4021138"/>
              <a:ext cx="369888" cy="368300"/>
            </a:xfrm>
            <a:custGeom>
              <a:avLst/>
              <a:gdLst>
                <a:gd name="T0" fmla="*/ 227 w 233"/>
                <a:gd name="T1" fmla="*/ 0 h 232"/>
                <a:gd name="T2" fmla="*/ 0 w 233"/>
                <a:gd name="T3" fmla="*/ 226 h 232"/>
                <a:gd name="T4" fmla="*/ 7 w 233"/>
                <a:gd name="T5" fmla="*/ 232 h 232"/>
                <a:gd name="T6" fmla="*/ 233 w 233"/>
                <a:gd name="T7" fmla="*/ 6 h 232"/>
                <a:gd name="T8" fmla="*/ 227 w 23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32">
                  <a:moveTo>
                    <a:pt x="227" y="0"/>
                  </a:moveTo>
                  <a:lnTo>
                    <a:pt x="0" y="226"/>
                  </a:lnTo>
                  <a:lnTo>
                    <a:pt x="7" y="232"/>
                  </a:lnTo>
                  <a:lnTo>
                    <a:pt x="233" y="6"/>
                  </a:lnTo>
                  <a:lnTo>
                    <a:pt x="2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šľïdê"/>
            <p:cNvSpPr/>
            <p:nvPr/>
          </p:nvSpPr>
          <p:spPr bwMode="auto">
            <a:xfrm>
              <a:off x="6811963" y="4232275"/>
              <a:ext cx="393700" cy="392113"/>
            </a:xfrm>
            <a:custGeom>
              <a:avLst/>
              <a:gdLst>
                <a:gd name="T0" fmla="*/ 248 w 248"/>
                <a:gd name="T1" fmla="*/ 10 h 247"/>
                <a:gd name="T2" fmla="*/ 237 w 248"/>
                <a:gd name="T3" fmla="*/ 0 h 247"/>
                <a:gd name="T4" fmla="*/ 0 w 248"/>
                <a:gd name="T5" fmla="*/ 234 h 247"/>
                <a:gd name="T6" fmla="*/ 11 w 248"/>
                <a:gd name="T7" fmla="*/ 247 h 247"/>
                <a:gd name="T8" fmla="*/ 248 w 248"/>
                <a:gd name="T9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7">
                  <a:moveTo>
                    <a:pt x="248" y="10"/>
                  </a:moveTo>
                  <a:lnTo>
                    <a:pt x="237" y="0"/>
                  </a:lnTo>
                  <a:lnTo>
                    <a:pt x="0" y="234"/>
                  </a:lnTo>
                  <a:lnTo>
                    <a:pt x="11" y="247"/>
                  </a:lnTo>
                  <a:lnTo>
                    <a:pt x="24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ŝḷiḋe"/>
            <p:cNvSpPr/>
            <p:nvPr/>
          </p:nvSpPr>
          <p:spPr bwMode="auto">
            <a:xfrm>
              <a:off x="7031038" y="4449763"/>
              <a:ext cx="412750" cy="411163"/>
            </a:xfrm>
            <a:custGeom>
              <a:avLst/>
              <a:gdLst>
                <a:gd name="T0" fmla="*/ 260 w 260"/>
                <a:gd name="T1" fmla="*/ 10 h 259"/>
                <a:gd name="T2" fmla="*/ 247 w 260"/>
                <a:gd name="T3" fmla="*/ 0 h 259"/>
                <a:gd name="T4" fmla="*/ 0 w 260"/>
                <a:gd name="T5" fmla="*/ 247 h 259"/>
                <a:gd name="T6" fmla="*/ 10 w 260"/>
                <a:gd name="T7" fmla="*/ 259 h 259"/>
                <a:gd name="T8" fmla="*/ 260 w 260"/>
                <a:gd name="T9" fmla="*/ 1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59">
                  <a:moveTo>
                    <a:pt x="260" y="10"/>
                  </a:moveTo>
                  <a:lnTo>
                    <a:pt x="247" y="0"/>
                  </a:lnTo>
                  <a:lnTo>
                    <a:pt x="0" y="247"/>
                  </a:lnTo>
                  <a:lnTo>
                    <a:pt x="10" y="259"/>
                  </a:lnTo>
                  <a:lnTo>
                    <a:pt x="26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$lîďè"/>
            <p:cNvSpPr/>
            <p:nvPr/>
          </p:nvSpPr>
          <p:spPr bwMode="auto">
            <a:xfrm>
              <a:off x="7248526" y="4667250"/>
              <a:ext cx="428625" cy="428625"/>
            </a:xfrm>
            <a:custGeom>
              <a:avLst/>
              <a:gdLst>
                <a:gd name="T0" fmla="*/ 270 w 270"/>
                <a:gd name="T1" fmla="*/ 10 h 270"/>
                <a:gd name="T2" fmla="*/ 258 w 270"/>
                <a:gd name="T3" fmla="*/ 0 h 270"/>
                <a:gd name="T4" fmla="*/ 0 w 270"/>
                <a:gd name="T5" fmla="*/ 257 h 270"/>
                <a:gd name="T6" fmla="*/ 10 w 270"/>
                <a:gd name="T7" fmla="*/ 270 h 270"/>
                <a:gd name="T8" fmla="*/ 270 w 270"/>
                <a:gd name="T9" fmla="*/ 1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0">
                  <a:moveTo>
                    <a:pt x="270" y="10"/>
                  </a:moveTo>
                  <a:lnTo>
                    <a:pt x="258" y="0"/>
                  </a:lnTo>
                  <a:lnTo>
                    <a:pt x="0" y="257"/>
                  </a:lnTo>
                  <a:lnTo>
                    <a:pt x="10" y="270"/>
                  </a:lnTo>
                  <a:lnTo>
                    <a:pt x="27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S1îḓé"/>
            <p:cNvSpPr/>
            <p:nvPr/>
          </p:nvSpPr>
          <p:spPr bwMode="auto">
            <a:xfrm>
              <a:off x="7466013" y="4884738"/>
              <a:ext cx="446088" cy="444500"/>
            </a:xfrm>
            <a:custGeom>
              <a:avLst/>
              <a:gdLst>
                <a:gd name="T0" fmla="*/ 281 w 281"/>
                <a:gd name="T1" fmla="*/ 10 h 280"/>
                <a:gd name="T2" fmla="*/ 271 w 281"/>
                <a:gd name="T3" fmla="*/ 0 h 280"/>
                <a:gd name="T4" fmla="*/ 0 w 281"/>
                <a:gd name="T5" fmla="*/ 268 h 280"/>
                <a:gd name="T6" fmla="*/ 11 w 281"/>
                <a:gd name="T7" fmla="*/ 280 h 280"/>
                <a:gd name="T8" fmla="*/ 281 w 281"/>
                <a:gd name="T9" fmla="*/ 1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0">
                  <a:moveTo>
                    <a:pt x="281" y="10"/>
                  </a:moveTo>
                  <a:lnTo>
                    <a:pt x="271" y="0"/>
                  </a:lnTo>
                  <a:lnTo>
                    <a:pt x="0" y="268"/>
                  </a:lnTo>
                  <a:lnTo>
                    <a:pt x="11" y="280"/>
                  </a:lnTo>
                  <a:lnTo>
                    <a:pt x="28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$1iḓê"/>
            <p:cNvSpPr/>
            <p:nvPr/>
          </p:nvSpPr>
          <p:spPr bwMode="auto">
            <a:xfrm>
              <a:off x="7683501" y="5102225"/>
              <a:ext cx="463550" cy="460375"/>
            </a:xfrm>
            <a:custGeom>
              <a:avLst/>
              <a:gdLst>
                <a:gd name="T0" fmla="*/ 7 w 140"/>
                <a:gd name="T1" fmla="*/ 140 h 140"/>
                <a:gd name="T2" fmla="*/ 140 w 140"/>
                <a:gd name="T3" fmla="*/ 7 h 140"/>
                <a:gd name="T4" fmla="*/ 135 w 140"/>
                <a:gd name="T5" fmla="*/ 0 h 140"/>
                <a:gd name="T6" fmla="*/ 0 w 140"/>
                <a:gd name="T7" fmla="*/ 135 h 140"/>
                <a:gd name="T8" fmla="*/ 7 w 140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7" y="140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38" y="4"/>
                    <a:pt x="136" y="2"/>
                    <a:pt x="135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" y="136"/>
                    <a:pt x="4" y="138"/>
                    <a:pt x="7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ṥľïḓè"/>
            <p:cNvSpPr/>
            <p:nvPr/>
          </p:nvSpPr>
          <p:spPr bwMode="auto">
            <a:xfrm>
              <a:off x="6600826" y="4119563"/>
              <a:ext cx="1558925" cy="1536700"/>
            </a:xfrm>
            <a:custGeom>
              <a:avLst/>
              <a:gdLst>
                <a:gd name="T0" fmla="*/ 440 w 472"/>
                <a:gd name="T1" fmla="*/ 334 h 466"/>
                <a:gd name="T2" fmla="*/ 79 w 472"/>
                <a:gd name="T3" fmla="*/ 0 h 466"/>
                <a:gd name="T4" fmla="*/ 0 w 472"/>
                <a:gd name="T5" fmla="*/ 79 h 466"/>
                <a:gd name="T6" fmla="*/ 325 w 472"/>
                <a:gd name="T7" fmla="*/ 429 h 466"/>
                <a:gd name="T8" fmla="*/ 459 w 472"/>
                <a:gd name="T9" fmla="*/ 429 h 466"/>
                <a:gd name="T10" fmla="*/ 470 w 472"/>
                <a:gd name="T11" fmla="*/ 416 h 466"/>
                <a:gd name="T12" fmla="*/ 440 w 472"/>
                <a:gd name="T13" fmla="*/ 334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466">
                  <a:moveTo>
                    <a:pt x="440" y="334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25" y="429"/>
                    <a:pt x="325" y="429"/>
                    <a:pt x="325" y="429"/>
                  </a:cubicBezTo>
                  <a:cubicBezTo>
                    <a:pt x="362" y="466"/>
                    <a:pt x="422" y="466"/>
                    <a:pt x="459" y="429"/>
                  </a:cubicBezTo>
                  <a:cubicBezTo>
                    <a:pt x="463" y="425"/>
                    <a:pt x="467" y="421"/>
                    <a:pt x="470" y="416"/>
                  </a:cubicBezTo>
                  <a:cubicBezTo>
                    <a:pt x="472" y="387"/>
                    <a:pt x="462" y="357"/>
                    <a:pt x="440" y="3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Sḻïḑé"/>
            <p:cNvSpPr/>
            <p:nvPr/>
          </p:nvSpPr>
          <p:spPr bwMode="auto">
            <a:xfrm>
              <a:off x="5402263" y="1881188"/>
              <a:ext cx="941388" cy="942975"/>
            </a:xfrm>
            <a:custGeom>
              <a:avLst/>
              <a:gdLst>
                <a:gd name="T0" fmla="*/ 0 w 285"/>
                <a:gd name="T1" fmla="*/ 0 h 286"/>
                <a:gd name="T2" fmla="*/ 285 w 285"/>
                <a:gd name="T3" fmla="*/ 286 h 286"/>
                <a:gd name="T4" fmla="*/ 0 w 285"/>
                <a:gd name="T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86">
                  <a:moveTo>
                    <a:pt x="0" y="0"/>
                  </a:moveTo>
                  <a:cubicBezTo>
                    <a:pt x="285" y="286"/>
                    <a:pt x="285" y="286"/>
                    <a:pt x="285" y="286"/>
                  </a:cubicBezTo>
                  <a:cubicBezTo>
                    <a:pt x="285" y="128"/>
                    <a:pt x="158" y="0"/>
                    <a:pt x="0" y="0"/>
                  </a:cubicBez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7237095" y="5286375"/>
            <a:ext cx="2976880" cy="4298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（断开室内表示保险）</a:t>
            </a:r>
            <a:endParaRPr lang="zh-CN" altLang="en-US" sz="2200" dirty="0">
              <a:solidFill>
                <a:schemeClr val="tx1">
                  <a:lumMod val="65000"/>
                  <a:lumOff val="3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380865" y="4120515"/>
            <a:ext cx="2769870" cy="467995"/>
            <a:chOff x="6951" y="6489"/>
            <a:chExt cx="3907" cy="660"/>
          </a:xfrm>
        </p:grpSpPr>
        <p:grpSp>
          <p:nvGrpSpPr>
            <p:cNvPr id="62" name="组合 61"/>
            <p:cNvGrpSpPr/>
            <p:nvPr/>
          </p:nvGrpSpPr>
          <p:grpSpPr>
            <a:xfrm>
              <a:off x="6951" y="6489"/>
              <a:ext cx="1635" cy="654"/>
              <a:chOff x="6436362" y="5643504"/>
              <a:chExt cx="881498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63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64" name="箭头: V 形 29"/>
              <p:cNvSpPr/>
              <p:nvPr/>
            </p:nvSpPr>
            <p:spPr>
              <a:xfrm>
                <a:off x="6436362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65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587" y="6492"/>
              <a:ext cx="1152" cy="654"/>
              <a:chOff x="6696583" y="5643504"/>
              <a:chExt cx="621277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67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68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9706" y="6495"/>
              <a:ext cx="1152" cy="654"/>
              <a:chOff x="6696583" y="5643504"/>
              <a:chExt cx="621277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70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71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458418" y="2847538"/>
            <a:ext cx="3128555" cy="765727"/>
            <a:chOff x="2045389" y="1762708"/>
            <a:chExt cx="3128555" cy="765727"/>
          </a:xfrm>
        </p:grpSpPr>
        <p:sp>
          <p:nvSpPr>
            <p:cNvPr id="4" name="矩形: 圆角 3"/>
            <p:cNvSpPr/>
            <p:nvPr/>
          </p:nvSpPr>
          <p:spPr>
            <a:xfrm>
              <a:off x="2045389" y="2043421"/>
              <a:ext cx="3128555" cy="485014"/>
            </a:xfrm>
            <a:prstGeom prst="roundRect">
              <a:avLst>
                <a:gd name="adj" fmla="val 36667"/>
              </a:avLst>
            </a:prstGeom>
            <a:gradFill>
              <a:gsLst>
                <a:gs pos="0">
                  <a:srgbClr val="26A886"/>
                </a:gs>
                <a:gs pos="100000">
                  <a:srgbClr val="28808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60578" y="1762708"/>
              <a:ext cx="26720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信号开放后试验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141133" y="355578"/>
            <a:ext cx="5773546" cy="742990"/>
            <a:chOff x="3136990" y="384631"/>
            <a:chExt cx="5773546" cy="742990"/>
          </a:xfrm>
        </p:grpSpPr>
        <p:sp>
          <p:nvSpPr>
            <p:cNvPr id="12" name="文本框 11"/>
            <p:cNvSpPr txBox="1"/>
            <p:nvPr/>
          </p:nvSpPr>
          <p:spPr>
            <a:xfrm>
              <a:off x="3808794" y="384631"/>
              <a:ext cx="5101742" cy="737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信号开放后要进行哪些试验？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3136990" y="539793"/>
              <a:ext cx="671804" cy="58782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556385" y="1734820"/>
            <a:ext cx="2608580" cy="864235"/>
            <a:chOff x="6408" y="2448"/>
            <a:chExt cx="4318" cy="1256"/>
          </a:xfrm>
          <a:solidFill>
            <a:srgbClr val="2F7265"/>
          </a:solidFill>
        </p:grpSpPr>
        <p:sp>
          <p:nvSpPr>
            <p:cNvPr id="18" name="下箭头标注 17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08" y="2448"/>
              <a:ext cx="4265" cy="77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试验内容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15200" y="1734820"/>
            <a:ext cx="2654300" cy="807085"/>
            <a:chOff x="6408" y="2433"/>
            <a:chExt cx="4318" cy="1271"/>
          </a:xfrm>
          <a:solidFill>
            <a:srgbClr val="2F7265"/>
          </a:solidFill>
        </p:grpSpPr>
        <p:sp>
          <p:nvSpPr>
            <p:cNvPr id="25" name="下箭头标注 24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38" y="2433"/>
              <a:ext cx="4265" cy="84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试验方法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20214" y="2728306"/>
            <a:ext cx="2828925" cy="3498215"/>
            <a:chOff x="954378" y="2360514"/>
            <a:chExt cx="2828925" cy="3498215"/>
          </a:xfrm>
        </p:grpSpPr>
        <p:grpSp>
          <p:nvGrpSpPr>
            <p:cNvPr id="6" name="组合 5"/>
            <p:cNvGrpSpPr/>
            <p:nvPr/>
          </p:nvGrpSpPr>
          <p:grpSpPr>
            <a:xfrm>
              <a:off x="954378" y="2360514"/>
              <a:ext cx="2828925" cy="3498215"/>
              <a:chOff x="1329169" y="2259930"/>
              <a:chExt cx="2324031" cy="3498215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1329169" y="2259930"/>
                <a:ext cx="2324031" cy="3498215"/>
              </a:xfrm>
              <a:prstGeom prst="roundRect">
                <a:avLst>
                  <a:gd name="adj" fmla="val 10297"/>
                </a:avLst>
              </a:prstGeom>
              <a:solidFill>
                <a:srgbClr val="D4E7E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2"/>
              <p:cNvSpPr/>
              <p:nvPr/>
            </p:nvSpPr>
            <p:spPr>
              <a:xfrm>
                <a:off x="2072531" y="2458808"/>
                <a:ext cx="905094" cy="107696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464283" y="4216619"/>
              <a:ext cx="1809115" cy="977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79D8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红光带关闭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79D8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信号</a:t>
              </a:r>
              <a:endPara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028180" y="2728595"/>
            <a:ext cx="3633299" cy="3588385"/>
            <a:chOff x="4514177" y="2578442"/>
            <a:chExt cx="2807970" cy="3588385"/>
          </a:xfrm>
        </p:grpSpPr>
        <p:sp>
          <p:nvSpPr>
            <p:cNvPr id="17" name="矩形: 圆角 13"/>
            <p:cNvSpPr/>
            <p:nvPr/>
          </p:nvSpPr>
          <p:spPr>
            <a:xfrm>
              <a:off x="4514177" y="2578442"/>
              <a:ext cx="2807970" cy="3588385"/>
            </a:xfrm>
            <a:prstGeom prst="roundRect">
              <a:avLst>
                <a:gd name="adj" fmla="val 102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98095" y="3809072"/>
              <a:ext cx="2640264" cy="2146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457200" fontAlgn="auto">
                <a:lnSpc>
                  <a:spcPct val="120000"/>
                </a:lnSpc>
                <a:spcAft>
                  <a:spcPts val="100"/>
                </a:spcAft>
              </a:pP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1、</a:t>
              </a:r>
              <a:r>
                <a:rPr lang="en-US" altLang="zh-CN" sz="2200" b="1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阿里巴巴普惠体 B" panose="00020600040101010101" pitchFamily="18" charset="-122"/>
                  <a:sym typeface="+mn-ea"/>
                </a:rPr>
                <a:t>短路列车</a:t>
              </a: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进路内任一区段，信号立即关闭；</a:t>
              </a:r>
              <a:endPara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pPr indent="457200" fontAlgn="auto">
                <a:lnSpc>
                  <a:spcPct val="120000"/>
                </a:lnSpc>
                <a:spcAft>
                  <a:spcPts val="100"/>
                </a:spcAft>
              </a:pP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2、</a:t>
              </a:r>
              <a:r>
                <a:rPr lang="en-US" altLang="zh-CN" sz="2200" b="1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阿里巴巴普惠体 B" panose="00020600040101010101" pitchFamily="18" charset="-122"/>
                  <a:sym typeface="+mn-ea"/>
                </a:rPr>
                <a:t>短路调车</a:t>
              </a: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进路内道岔区段，信号立即关闭；</a:t>
              </a:r>
              <a:endPara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pPr indent="457200" fontAlgn="auto">
                <a:lnSpc>
                  <a:spcPct val="120000"/>
                </a:lnSpc>
                <a:spcAft>
                  <a:spcPts val="100"/>
                </a:spcAft>
              </a:pP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3、每个区段</a:t>
              </a:r>
              <a:r>
                <a:rPr lang="en-US" altLang="zh-CN" sz="2200" b="1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阿里巴巴普惠体 B" panose="00020600040101010101" pitchFamily="18" charset="-122"/>
                  <a:sym typeface="+mn-ea"/>
                </a:rPr>
                <a:t>逐个试验</a:t>
              </a: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。</a:t>
              </a:r>
              <a:r>
                <a:rPr lang="en-US" altLang="zh-CN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   </a:t>
              </a:r>
              <a:endPara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sp>
        <p:nvSpPr>
          <p:cNvPr id="67" name="traffic-light_67276"/>
          <p:cNvSpPr/>
          <p:nvPr/>
        </p:nvSpPr>
        <p:spPr>
          <a:xfrm>
            <a:off x="2655570" y="3152140"/>
            <a:ext cx="431800" cy="701040"/>
          </a:xfrm>
          <a:custGeom>
            <a:avLst/>
            <a:gdLst>
              <a:gd name="connsiteX0" fmla="*/ 188383 w 404095"/>
              <a:gd name="connsiteY0" fmla="*/ 507821 h 606087"/>
              <a:gd name="connsiteX1" fmla="*/ 188383 w 404095"/>
              <a:gd name="connsiteY1" fmla="*/ 574437 h 606087"/>
              <a:gd name="connsiteX2" fmla="*/ 215617 w 404095"/>
              <a:gd name="connsiteY2" fmla="*/ 574437 h 606087"/>
              <a:gd name="connsiteX3" fmla="*/ 215617 w 404095"/>
              <a:gd name="connsiteY3" fmla="*/ 507821 h 606087"/>
              <a:gd name="connsiteX4" fmla="*/ 202048 w 404095"/>
              <a:gd name="connsiteY4" fmla="*/ 376833 h 606087"/>
              <a:gd name="connsiteX5" fmla="*/ 177458 w 404095"/>
              <a:gd name="connsiteY5" fmla="*/ 401377 h 606087"/>
              <a:gd name="connsiteX6" fmla="*/ 202048 w 404095"/>
              <a:gd name="connsiteY6" fmla="*/ 425920 h 606087"/>
              <a:gd name="connsiteX7" fmla="*/ 226637 w 404095"/>
              <a:gd name="connsiteY7" fmla="*/ 401377 h 606087"/>
              <a:gd name="connsiteX8" fmla="*/ 202048 w 404095"/>
              <a:gd name="connsiteY8" fmla="*/ 376833 h 606087"/>
              <a:gd name="connsiteX9" fmla="*/ 308804 w 404095"/>
              <a:gd name="connsiteY9" fmla="*/ 368807 h 606087"/>
              <a:gd name="connsiteX10" fmla="*/ 308804 w 404095"/>
              <a:gd name="connsiteY10" fmla="*/ 411734 h 606087"/>
              <a:gd name="connsiteX11" fmla="*/ 350747 w 404095"/>
              <a:gd name="connsiteY11" fmla="*/ 368807 h 606087"/>
              <a:gd name="connsiteX12" fmla="*/ 53348 w 404095"/>
              <a:gd name="connsiteY12" fmla="*/ 368807 h 606087"/>
              <a:gd name="connsiteX13" fmla="*/ 95291 w 404095"/>
              <a:gd name="connsiteY13" fmla="*/ 411734 h 606087"/>
              <a:gd name="connsiteX14" fmla="*/ 95291 w 404095"/>
              <a:gd name="connsiteY14" fmla="*/ 368807 h 606087"/>
              <a:gd name="connsiteX15" fmla="*/ 202048 w 404095"/>
              <a:gd name="connsiteY15" fmla="*/ 345277 h 606087"/>
              <a:gd name="connsiteX16" fmla="*/ 258253 w 404095"/>
              <a:gd name="connsiteY16" fmla="*/ 401377 h 606087"/>
              <a:gd name="connsiteX17" fmla="*/ 202048 w 404095"/>
              <a:gd name="connsiteY17" fmla="*/ 457476 h 606087"/>
              <a:gd name="connsiteX18" fmla="*/ 145842 w 404095"/>
              <a:gd name="connsiteY18" fmla="*/ 401377 h 606087"/>
              <a:gd name="connsiteX19" fmla="*/ 202048 w 404095"/>
              <a:gd name="connsiteY19" fmla="*/ 345277 h 606087"/>
              <a:gd name="connsiteX20" fmla="*/ 202048 w 404095"/>
              <a:gd name="connsiteY20" fmla="*/ 230460 h 606087"/>
              <a:gd name="connsiteX21" fmla="*/ 177458 w 404095"/>
              <a:gd name="connsiteY21" fmla="*/ 254989 h 606087"/>
              <a:gd name="connsiteX22" fmla="*/ 202048 w 404095"/>
              <a:gd name="connsiteY22" fmla="*/ 279517 h 606087"/>
              <a:gd name="connsiteX23" fmla="*/ 226637 w 404095"/>
              <a:gd name="connsiteY23" fmla="*/ 254989 h 606087"/>
              <a:gd name="connsiteX24" fmla="*/ 202048 w 404095"/>
              <a:gd name="connsiteY24" fmla="*/ 230460 h 606087"/>
              <a:gd name="connsiteX25" fmla="*/ 308804 w 404095"/>
              <a:gd name="connsiteY25" fmla="*/ 223634 h 606087"/>
              <a:gd name="connsiteX26" fmla="*/ 308804 w 404095"/>
              <a:gd name="connsiteY26" fmla="*/ 266561 h 606087"/>
              <a:gd name="connsiteX27" fmla="*/ 350747 w 404095"/>
              <a:gd name="connsiteY27" fmla="*/ 223634 h 606087"/>
              <a:gd name="connsiteX28" fmla="*/ 53348 w 404095"/>
              <a:gd name="connsiteY28" fmla="*/ 223634 h 606087"/>
              <a:gd name="connsiteX29" fmla="*/ 95291 w 404095"/>
              <a:gd name="connsiteY29" fmla="*/ 266561 h 606087"/>
              <a:gd name="connsiteX30" fmla="*/ 95291 w 404095"/>
              <a:gd name="connsiteY30" fmla="*/ 223634 h 606087"/>
              <a:gd name="connsiteX31" fmla="*/ 202048 w 404095"/>
              <a:gd name="connsiteY31" fmla="*/ 198924 h 606087"/>
              <a:gd name="connsiteX32" fmla="*/ 258253 w 404095"/>
              <a:gd name="connsiteY32" fmla="*/ 254989 h 606087"/>
              <a:gd name="connsiteX33" fmla="*/ 202048 w 404095"/>
              <a:gd name="connsiteY33" fmla="*/ 311053 h 606087"/>
              <a:gd name="connsiteX34" fmla="*/ 145842 w 404095"/>
              <a:gd name="connsiteY34" fmla="*/ 254989 h 606087"/>
              <a:gd name="connsiteX35" fmla="*/ 202048 w 404095"/>
              <a:gd name="connsiteY35" fmla="*/ 198924 h 606087"/>
              <a:gd name="connsiteX36" fmla="*/ 202048 w 404095"/>
              <a:gd name="connsiteY36" fmla="*/ 84145 h 606087"/>
              <a:gd name="connsiteX37" fmla="*/ 177458 w 404095"/>
              <a:gd name="connsiteY37" fmla="*/ 108589 h 606087"/>
              <a:gd name="connsiteX38" fmla="*/ 202048 w 404095"/>
              <a:gd name="connsiteY38" fmla="*/ 133127 h 606087"/>
              <a:gd name="connsiteX39" fmla="*/ 226637 w 404095"/>
              <a:gd name="connsiteY39" fmla="*/ 108589 h 606087"/>
              <a:gd name="connsiteX40" fmla="*/ 202048 w 404095"/>
              <a:gd name="connsiteY40" fmla="*/ 84145 h 606087"/>
              <a:gd name="connsiteX41" fmla="*/ 308804 w 404095"/>
              <a:gd name="connsiteY41" fmla="*/ 78462 h 606087"/>
              <a:gd name="connsiteX42" fmla="*/ 308804 w 404095"/>
              <a:gd name="connsiteY42" fmla="*/ 121388 h 606087"/>
              <a:gd name="connsiteX43" fmla="*/ 350747 w 404095"/>
              <a:gd name="connsiteY43" fmla="*/ 78462 h 606087"/>
              <a:gd name="connsiteX44" fmla="*/ 53348 w 404095"/>
              <a:gd name="connsiteY44" fmla="*/ 78462 h 606087"/>
              <a:gd name="connsiteX45" fmla="*/ 95291 w 404095"/>
              <a:gd name="connsiteY45" fmla="*/ 121388 h 606087"/>
              <a:gd name="connsiteX46" fmla="*/ 95291 w 404095"/>
              <a:gd name="connsiteY46" fmla="*/ 78462 h 606087"/>
              <a:gd name="connsiteX47" fmla="*/ 202048 w 404095"/>
              <a:gd name="connsiteY47" fmla="*/ 52501 h 606087"/>
              <a:gd name="connsiteX48" fmla="*/ 258253 w 404095"/>
              <a:gd name="connsiteY48" fmla="*/ 108589 h 606087"/>
              <a:gd name="connsiteX49" fmla="*/ 202048 w 404095"/>
              <a:gd name="connsiteY49" fmla="*/ 164771 h 606087"/>
              <a:gd name="connsiteX50" fmla="*/ 145842 w 404095"/>
              <a:gd name="connsiteY50" fmla="*/ 108589 h 606087"/>
              <a:gd name="connsiteX51" fmla="*/ 202048 w 404095"/>
              <a:gd name="connsiteY51" fmla="*/ 52501 h 606087"/>
              <a:gd name="connsiteX52" fmla="*/ 126891 w 404095"/>
              <a:gd name="connsiteY52" fmla="*/ 31555 h 606087"/>
              <a:gd name="connsiteX53" fmla="*/ 126891 w 404095"/>
              <a:gd name="connsiteY53" fmla="*/ 476265 h 606087"/>
              <a:gd name="connsiteX54" fmla="*/ 169024 w 404095"/>
              <a:gd name="connsiteY54" fmla="*/ 476265 h 606087"/>
              <a:gd name="connsiteX55" fmla="*/ 169689 w 404095"/>
              <a:gd name="connsiteY55" fmla="*/ 476265 h 606087"/>
              <a:gd name="connsiteX56" fmla="*/ 242283 w 404095"/>
              <a:gd name="connsiteY56" fmla="*/ 476265 h 606087"/>
              <a:gd name="connsiteX57" fmla="*/ 242947 w 404095"/>
              <a:gd name="connsiteY57" fmla="*/ 476265 h 606087"/>
              <a:gd name="connsiteX58" fmla="*/ 277204 w 404095"/>
              <a:gd name="connsiteY58" fmla="*/ 476265 h 606087"/>
              <a:gd name="connsiteX59" fmla="*/ 277204 w 404095"/>
              <a:gd name="connsiteY59" fmla="*/ 31555 h 606087"/>
              <a:gd name="connsiteX60" fmla="*/ 111044 w 404095"/>
              <a:gd name="connsiteY60" fmla="*/ 0 h 606087"/>
              <a:gd name="connsiteX61" fmla="*/ 292956 w 404095"/>
              <a:gd name="connsiteY61" fmla="*/ 0 h 606087"/>
              <a:gd name="connsiteX62" fmla="*/ 308804 w 404095"/>
              <a:gd name="connsiteY62" fmla="*/ 15825 h 606087"/>
              <a:gd name="connsiteX63" fmla="*/ 308804 w 404095"/>
              <a:gd name="connsiteY63" fmla="*/ 46906 h 606087"/>
              <a:gd name="connsiteX64" fmla="*/ 388230 w 404095"/>
              <a:gd name="connsiteY64" fmla="*/ 46906 h 606087"/>
              <a:gd name="connsiteX65" fmla="*/ 402844 w 404095"/>
              <a:gd name="connsiteY65" fmla="*/ 56572 h 606087"/>
              <a:gd name="connsiteX66" fmla="*/ 399617 w 404095"/>
              <a:gd name="connsiteY66" fmla="*/ 73724 h 606087"/>
              <a:gd name="connsiteX67" fmla="*/ 309468 w 404095"/>
              <a:gd name="connsiteY67" fmla="*/ 165831 h 606087"/>
              <a:gd name="connsiteX68" fmla="*/ 308804 w 404095"/>
              <a:gd name="connsiteY68" fmla="*/ 166494 h 606087"/>
              <a:gd name="connsiteX69" fmla="*/ 308804 w 404095"/>
              <a:gd name="connsiteY69" fmla="*/ 192079 h 606087"/>
              <a:gd name="connsiteX70" fmla="*/ 388230 w 404095"/>
              <a:gd name="connsiteY70" fmla="*/ 192079 h 606087"/>
              <a:gd name="connsiteX71" fmla="*/ 402844 w 404095"/>
              <a:gd name="connsiteY71" fmla="*/ 201745 h 606087"/>
              <a:gd name="connsiteX72" fmla="*/ 399617 w 404095"/>
              <a:gd name="connsiteY72" fmla="*/ 218896 h 606087"/>
              <a:gd name="connsiteX73" fmla="*/ 309468 w 404095"/>
              <a:gd name="connsiteY73" fmla="*/ 311003 h 606087"/>
              <a:gd name="connsiteX74" fmla="*/ 308804 w 404095"/>
              <a:gd name="connsiteY74" fmla="*/ 311667 h 606087"/>
              <a:gd name="connsiteX75" fmla="*/ 308804 w 404095"/>
              <a:gd name="connsiteY75" fmla="*/ 337252 h 606087"/>
              <a:gd name="connsiteX76" fmla="*/ 388230 w 404095"/>
              <a:gd name="connsiteY76" fmla="*/ 337252 h 606087"/>
              <a:gd name="connsiteX77" fmla="*/ 402844 w 404095"/>
              <a:gd name="connsiteY77" fmla="*/ 346918 h 606087"/>
              <a:gd name="connsiteX78" fmla="*/ 399617 w 404095"/>
              <a:gd name="connsiteY78" fmla="*/ 364069 h 606087"/>
              <a:gd name="connsiteX79" fmla="*/ 309468 w 404095"/>
              <a:gd name="connsiteY79" fmla="*/ 456176 h 606087"/>
              <a:gd name="connsiteX80" fmla="*/ 308804 w 404095"/>
              <a:gd name="connsiteY80" fmla="*/ 456839 h 606087"/>
              <a:gd name="connsiteX81" fmla="*/ 308804 w 404095"/>
              <a:gd name="connsiteY81" fmla="*/ 492090 h 606087"/>
              <a:gd name="connsiteX82" fmla="*/ 292956 w 404095"/>
              <a:gd name="connsiteY82" fmla="*/ 507821 h 606087"/>
              <a:gd name="connsiteX83" fmla="*/ 247312 w 404095"/>
              <a:gd name="connsiteY83" fmla="*/ 507821 h 606087"/>
              <a:gd name="connsiteX84" fmla="*/ 247312 w 404095"/>
              <a:gd name="connsiteY84" fmla="*/ 590262 h 606087"/>
              <a:gd name="connsiteX85" fmla="*/ 231465 w 404095"/>
              <a:gd name="connsiteY85" fmla="*/ 606087 h 606087"/>
              <a:gd name="connsiteX86" fmla="*/ 172630 w 404095"/>
              <a:gd name="connsiteY86" fmla="*/ 606087 h 606087"/>
              <a:gd name="connsiteX87" fmla="*/ 156783 w 404095"/>
              <a:gd name="connsiteY87" fmla="*/ 590262 h 606087"/>
              <a:gd name="connsiteX88" fmla="*/ 156783 w 404095"/>
              <a:gd name="connsiteY88" fmla="*/ 507821 h 606087"/>
              <a:gd name="connsiteX89" fmla="*/ 111044 w 404095"/>
              <a:gd name="connsiteY89" fmla="*/ 507821 h 606087"/>
              <a:gd name="connsiteX90" fmla="*/ 95291 w 404095"/>
              <a:gd name="connsiteY90" fmla="*/ 492090 h 606087"/>
              <a:gd name="connsiteX91" fmla="*/ 95291 w 404095"/>
              <a:gd name="connsiteY91" fmla="*/ 456839 h 606087"/>
              <a:gd name="connsiteX92" fmla="*/ 94532 w 404095"/>
              <a:gd name="connsiteY92" fmla="*/ 456176 h 606087"/>
              <a:gd name="connsiteX93" fmla="*/ 4478 w 404095"/>
              <a:gd name="connsiteY93" fmla="*/ 364069 h 606087"/>
              <a:gd name="connsiteX94" fmla="*/ 1251 w 404095"/>
              <a:gd name="connsiteY94" fmla="*/ 346918 h 606087"/>
              <a:gd name="connsiteX95" fmla="*/ 15770 w 404095"/>
              <a:gd name="connsiteY95" fmla="*/ 337252 h 606087"/>
              <a:gd name="connsiteX96" fmla="*/ 95196 w 404095"/>
              <a:gd name="connsiteY96" fmla="*/ 337252 h 606087"/>
              <a:gd name="connsiteX97" fmla="*/ 95196 w 404095"/>
              <a:gd name="connsiteY97" fmla="*/ 311667 h 606087"/>
              <a:gd name="connsiteX98" fmla="*/ 94532 w 404095"/>
              <a:gd name="connsiteY98" fmla="*/ 311003 h 606087"/>
              <a:gd name="connsiteX99" fmla="*/ 4478 w 404095"/>
              <a:gd name="connsiteY99" fmla="*/ 218896 h 606087"/>
              <a:gd name="connsiteX100" fmla="*/ 1251 w 404095"/>
              <a:gd name="connsiteY100" fmla="*/ 201745 h 606087"/>
              <a:gd name="connsiteX101" fmla="*/ 15770 w 404095"/>
              <a:gd name="connsiteY101" fmla="*/ 192079 h 606087"/>
              <a:gd name="connsiteX102" fmla="*/ 95291 w 404095"/>
              <a:gd name="connsiteY102" fmla="*/ 192079 h 606087"/>
              <a:gd name="connsiteX103" fmla="*/ 95291 w 404095"/>
              <a:gd name="connsiteY103" fmla="*/ 166494 h 606087"/>
              <a:gd name="connsiteX104" fmla="*/ 94532 w 404095"/>
              <a:gd name="connsiteY104" fmla="*/ 165831 h 606087"/>
              <a:gd name="connsiteX105" fmla="*/ 4478 w 404095"/>
              <a:gd name="connsiteY105" fmla="*/ 73724 h 606087"/>
              <a:gd name="connsiteX106" fmla="*/ 1251 w 404095"/>
              <a:gd name="connsiteY106" fmla="*/ 56572 h 606087"/>
              <a:gd name="connsiteX107" fmla="*/ 15770 w 404095"/>
              <a:gd name="connsiteY107" fmla="*/ 46906 h 606087"/>
              <a:gd name="connsiteX108" fmla="*/ 95291 w 404095"/>
              <a:gd name="connsiteY108" fmla="*/ 46906 h 606087"/>
              <a:gd name="connsiteX109" fmla="*/ 95291 w 404095"/>
              <a:gd name="connsiteY109" fmla="*/ 15825 h 606087"/>
              <a:gd name="connsiteX110" fmla="*/ 111044 w 404095"/>
              <a:gd name="connsiteY110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404095" h="606087">
                <a:moveTo>
                  <a:pt x="188383" y="507821"/>
                </a:moveTo>
                <a:lnTo>
                  <a:pt x="188383" y="574437"/>
                </a:lnTo>
                <a:lnTo>
                  <a:pt x="215617" y="574437"/>
                </a:lnTo>
                <a:lnTo>
                  <a:pt x="215617" y="507821"/>
                </a:lnTo>
                <a:close/>
                <a:moveTo>
                  <a:pt x="202048" y="376833"/>
                </a:moveTo>
                <a:cubicBezTo>
                  <a:pt x="188471" y="376833"/>
                  <a:pt x="177458" y="387825"/>
                  <a:pt x="177458" y="401377"/>
                </a:cubicBezTo>
                <a:cubicBezTo>
                  <a:pt x="177458" y="414928"/>
                  <a:pt x="188471" y="425920"/>
                  <a:pt x="202048" y="425920"/>
                </a:cubicBezTo>
                <a:cubicBezTo>
                  <a:pt x="215624" y="425920"/>
                  <a:pt x="226637" y="414928"/>
                  <a:pt x="226637" y="401377"/>
                </a:cubicBezTo>
                <a:cubicBezTo>
                  <a:pt x="226637" y="387825"/>
                  <a:pt x="215624" y="376833"/>
                  <a:pt x="202048" y="376833"/>
                </a:cubicBezTo>
                <a:close/>
                <a:moveTo>
                  <a:pt x="308804" y="368807"/>
                </a:moveTo>
                <a:lnTo>
                  <a:pt x="308804" y="411734"/>
                </a:lnTo>
                <a:lnTo>
                  <a:pt x="350747" y="368807"/>
                </a:lnTo>
                <a:close/>
                <a:moveTo>
                  <a:pt x="53348" y="368807"/>
                </a:moveTo>
                <a:lnTo>
                  <a:pt x="95291" y="411734"/>
                </a:lnTo>
                <a:lnTo>
                  <a:pt x="95291" y="368807"/>
                </a:lnTo>
                <a:close/>
                <a:moveTo>
                  <a:pt x="202048" y="345277"/>
                </a:moveTo>
                <a:cubicBezTo>
                  <a:pt x="232999" y="345277"/>
                  <a:pt x="258253" y="370389"/>
                  <a:pt x="258253" y="401377"/>
                </a:cubicBezTo>
                <a:cubicBezTo>
                  <a:pt x="258253" y="432269"/>
                  <a:pt x="232999" y="457476"/>
                  <a:pt x="202048" y="457476"/>
                </a:cubicBezTo>
                <a:cubicBezTo>
                  <a:pt x="171002" y="457476"/>
                  <a:pt x="145842" y="432269"/>
                  <a:pt x="145842" y="401377"/>
                </a:cubicBezTo>
                <a:cubicBezTo>
                  <a:pt x="145842" y="370389"/>
                  <a:pt x="171002" y="345277"/>
                  <a:pt x="202048" y="345277"/>
                </a:cubicBezTo>
                <a:close/>
                <a:moveTo>
                  <a:pt x="202048" y="230460"/>
                </a:moveTo>
                <a:cubicBezTo>
                  <a:pt x="188471" y="230460"/>
                  <a:pt x="177458" y="241446"/>
                  <a:pt x="177458" y="254989"/>
                </a:cubicBezTo>
                <a:cubicBezTo>
                  <a:pt x="177458" y="268531"/>
                  <a:pt x="188471" y="279517"/>
                  <a:pt x="202048" y="279517"/>
                </a:cubicBezTo>
                <a:cubicBezTo>
                  <a:pt x="215624" y="279517"/>
                  <a:pt x="226637" y="268531"/>
                  <a:pt x="226637" y="254989"/>
                </a:cubicBezTo>
                <a:cubicBezTo>
                  <a:pt x="226637" y="241446"/>
                  <a:pt x="215624" y="230460"/>
                  <a:pt x="202048" y="230460"/>
                </a:cubicBezTo>
                <a:close/>
                <a:moveTo>
                  <a:pt x="308804" y="223634"/>
                </a:moveTo>
                <a:lnTo>
                  <a:pt x="308804" y="266561"/>
                </a:lnTo>
                <a:lnTo>
                  <a:pt x="350747" y="223634"/>
                </a:lnTo>
                <a:close/>
                <a:moveTo>
                  <a:pt x="53348" y="223634"/>
                </a:moveTo>
                <a:lnTo>
                  <a:pt x="95291" y="266561"/>
                </a:lnTo>
                <a:lnTo>
                  <a:pt x="95291" y="223634"/>
                </a:lnTo>
                <a:close/>
                <a:moveTo>
                  <a:pt x="202048" y="198924"/>
                </a:moveTo>
                <a:cubicBezTo>
                  <a:pt x="232999" y="198924"/>
                  <a:pt x="258253" y="224115"/>
                  <a:pt x="258253" y="254989"/>
                </a:cubicBezTo>
                <a:cubicBezTo>
                  <a:pt x="258253" y="285957"/>
                  <a:pt x="232999" y="311053"/>
                  <a:pt x="202048" y="311053"/>
                </a:cubicBezTo>
                <a:cubicBezTo>
                  <a:pt x="171002" y="311053"/>
                  <a:pt x="145842" y="285957"/>
                  <a:pt x="145842" y="254989"/>
                </a:cubicBezTo>
                <a:cubicBezTo>
                  <a:pt x="145842" y="224115"/>
                  <a:pt x="171002" y="198924"/>
                  <a:pt x="202048" y="198924"/>
                </a:cubicBezTo>
                <a:close/>
                <a:moveTo>
                  <a:pt x="202048" y="84145"/>
                </a:moveTo>
                <a:cubicBezTo>
                  <a:pt x="188471" y="84145"/>
                  <a:pt x="177458" y="95135"/>
                  <a:pt x="177458" y="108589"/>
                </a:cubicBezTo>
                <a:cubicBezTo>
                  <a:pt x="177458" y="122137"/>
                  <a:pt x="188471" y="133127"/>
                  <a:pt x="202048" y="133127"/>
                </a:cubicBezTo>
                <a:cubicBezTo>
                  <a:pt x="215624" y="133127"/>
                  <a:pt x="226637" y="122137"/>
                  <a:pt x="226637" y="108589"/>
                </a:cubicBezTo>
                <a:cubicBezTo>
                  <a:pt x="226637" y="95135"/>
                  <a:pt x="215624" y="84145"/>
                  <a:pt x="202048" y="84145"/>
                </a:cubicBezTo>
                <a:close/>
                <a:moveTo>
                  <a:pt x="308804" y="78462"/>
                </a:moveTo>
                <a:lnTo>
                  <a:pt x="308804" y="121388"/>
                </a:lnTo>
                <a:lnTo>
                  <a:pt x="350747" y="78462"/>
                </a:lnTo>
                <a:close/>
                <a:moveTo>
                  <a:pt x="53348" y="78462"/>
                </a:moveTo>
                <a:lnTo>
                  <a:pt x="95291" y="121388"/>
                </a:lnTo>
                <a:lnTo>
                  <a:pt x="95291" y="78462"/>
                </a:lnTo>
                <a:close/>
                <a:moveTo>
                  <a:pt x="202048" y="52501"/>
                </a:moveTo>
                <a:cubicBezTo>
                  <a:pt x="232999" y="52501"/>
                  <a:pt x="258253" y="77703"/>
                  <a:pt x="258253" y="108589"/>
                </a:cubicBezTo>
                <a:cubicBezTo>
                  <a:pt x="258253" y="139569"/>
                  <a:pt x="232999" y="164771"/>
                  <a:pt x="202048" y="164771"/>
                </a:cubicBezTo>
                <a:cubicBezTo>
                  <a:pt x="171002" y="164771"/>
                  <a:pt x="145842" y="139569"/>
                  <a:pt x="145842" y="108589"/>
                </a:cubicBezTo>
                <a:cubicBezTo>
                  <a:pt x="145842" y="77703"/>
                  <a:pt x="171002" y="52501"/>
                  <a:pt x="202048" y="52501"/>
                </a:cubicBezTo>
                <a:close/>
                <a:moveTo>
                  <a:pt x="126891" y="31555"/>
                </a:moveTo>
                <a:lnTo>
                  <a:pt x="126891" y="476265"/>
                </a:lnTo>
                <a:lnTo>
                  <a:pt x="169024" y="476265"/>
                </a:lnTo>
                <a:cubicBezTo>
                  <a:pt x="169214" y="476265"/>
                  <a:pt x="169499" y="476265"/>
                  <a:pt x="169689" y="476265"/>
                </a:cubicBezTo>
                <a:lnTo>
                  <a:pt x="242283" y="476265"/>
                </a:lnTo>
                <a:cubicBezTo>
                  <a:pt x="242473" y="476265"/>
                  <a:pt x="242757" y="476265"/>
                  <a:pt x="242947" y="476265"/>
                </a:cubicBezTo>
                <a:lnTo>
                  <a:pt x="277204" y="476265"/>
                </a:lnTo>
                <a:lnTo>
                  <a:pt x="277204" y="31555"/>
                </a:lnTo>
                <a:close/>
                <a:moveTo>
                  <a:pt x="111044" y="0"/>
                </a:moveTo>
                <a:lnTo>
                  <a:pt x="292956" y="0"/>
                </a:lnTo>
                <a:cubicBezTo>
                  <a:pt x="301687" y="0"/>
                  <a:pt x="308804" y="7107"/>
                  <a:pt x="308804" y="15825"/>
                </a:cubicBezTo>
                <a:lnTo>
                  <a:pt x="308804" y="46906"/>
                </a:lnTo>
                <a:lnTo>
                  <a:pt x="388230" y="46906"/>
                </a:lnTo>
                <a:cubicBezTo>
                  <a:pt x="394588" y="46906"/>
                  <a:pt x="400377" y="50697"/>
                  <a:pt x="402844" y="56572"/>
                </a:cubicBezTo>
                <a:cubicBezTo>
                  <a:pt x="405311" y="62447"/>
                  <a:pt x="404077" y="69175"/>
                  <a:pt x="399617" y="73724"/>
                </a:cubicBezTo>
                <a:lnTo>
                  <a:pt x="309468" y="165831"/>
                </a:lnTo>
                <a:cubicBezTo>
                  <a:pt x="309278" y="166115"/>
                  <a:pt x="309088" y="166304"/>
                  <a:pt x="308804" y="166494"/>
                </a:cubicBezTo>
                <a:lnTo>
                  <a:pt x="308804" y="192079"/>
                </a:lnTo>
                <a:lnTo>
                  <a:pt x="388230" y="192079"/>
                </a:lnTo>
                <a:cubicBezTo>
                  <a:pt x="394588" y="192079"/>
                  <a:pt x="400377" y="195870"/>
                  <a:pt x="402844" y="201745"/>
                </a:cubicBezTo>
                <a:cubicBezTo>
                  <a:pt x="405311" y="207620"/>
                  <a:pt x="404077" y="214348"/>
                  <a:pt x="399617" y="218896"/>
                </a:cubicBezTo>
                <a:lnTo>
                  <a:pt x="309468" y="311003"/>
                </a:lnTo>
                <a:cubicBezTo>
                  <a:pt x="309278" y="311288"/>
                  <a:pt x="309088" y="311477"/>
                  <a:pt x="308804" y="311667"/>
                </a:cubicBezTo>
                <a:lnTo>
                  <a:pt x="308804" y="337252"/>
                </a:lnTo>
                <a:lnTo>
                  <a:pt x="388230" y="337252"/>
                </a:lnTo>
                <a:cubicBezTo>
                  <a:pt x="394683" y="337252"/>
                  <a:pt x="400377" y="341042"/>
                  <a:pt x="402844" y="346918"/>
                </a:cubicBezTo>
                <a:cubicBezTo>
                  <a:pt x="405311" y="352793"/>
                  <a:pt x="404077" y="359521"/>
                  <a:pt x="399617" y="364069"/>
                </a:cubicBezTo>
                <a:lnTo>
                  <a:pt x="309468" y="456176"/>
                </a:lnTo>
                <a:cubicBezTo>
                  <a:pt x="309278" y="456460"/>
                  <a:pt x="309088" y="456650"/>
                  <a:pt x="308804" y="456839"/>
                </a:cubicBezTo>
                <a:lnTo>
                  <a:pt x="308804" y="492090"/>
                </a:lnTo>
                <a:cubicBezTo>
                  <a:pt x="308804" y="500808"/>
                  <a:pt x="301781" y="507821"/>
                  <a:pt x="292956" y="507821"/>
                </a:cubicBezTo>
                <a:lnTo>
                  <a:pt x="247312" y="507821"/>
                </a:lnTo>
                <a:lnTo>
                  <a:pt x="247312" y="590262"/>
                </a:lnTo>
                <a:cubicBezTo>
                  <a:pt x="247312" y="598980"/>
                  <a:pt x="240195" y="606087"/>
                  <a:pt x="231465" y="606087"/>
                </a:cubicBezTo>
                <a:lnTo>
                  <a:pt x="172630" y="606087"/>
                </a:lnTo>
                <a:cubicBezTo>
                  <a:pt x="163900" y="606087"/>
                  <a:pt x="156783" y="598980"/>
                  <a:pt x="156783" y="590262"/>
                </a:cubicBezTo>
                <a:lnTo>
                  <a:pt x="156783" y="507821"/>
                </a:lnTo>
                <a:lnTo>
                  <a:pt x="111044" y="507821"/>
                </a:lnTo>
                <a:cubicBezTo>
                  <a:pt x="102314" y="507821"/>
                  <a:pt x="95291" y="500808"/>
                  <a:pt x="95291" y="492090"/>
                </a:cubicBezTo>
                <a:lnTo>
                  <a:pt x="95291" y="456839"/>
                </a:lnTo>
                <a:cubicBezTo>
                  <a:pt x="95007" y="456650"/>
                  <a:pt x="94817" y="456460"/>
                  <a:pt x="94532" y="456176"/>
                </a:cubicBezTo>
                <a:lnTo>
                  <a:pt x="4478" y="364069"/>
                </a:lnTo>
                <a:cubicBezTo>
                  <a:pt x="18" y="359521"/>
                  <a:pt x="-1216" y="352698"/>
                  <a:pt x="1251" y="346918"/>
                </a:cubicBezTo>
                <a:cubicBezTo>
                  <a:pt x="3718" y="341042"/>
                  <a:pt x="9412" y="337252"/>
                  <a:pt x="15770" y="337252"/>
                </a:cubicBezTo>
                <a:lnTo>
                  <a:pt x="95196" y="337252"/>
                </a:lnTo>
                <a:lnTo>
                  <a:pt x="95196" y="311667"/>
                </a:lnTo>
                <a:cubicBezTo>
                  <a:pt x="95007" y="311477"/>
                  <a:pt x="94817" y="311288"/>
                  <a:pt x="94532" y="311003"/>
                </a:cubicBezTo>
                <a:lnTo>
                  <a:pt x="4478" y="218896"/>
                </a:lnTo>
                <a:cubicBezTo>
                  <a:pt x="18" y="214348"/>
                  <a:pt x="-1216" y="207620"/>
                  <a:pt x="1251" y="201745"/>
                </a:cubicBezTo>
                <a:cubicBezTo>
                  <a:pt x="3718" y="195870"/>
                  <a:pt x="9412" y="192079"/>
                  <a:pt x="15770" y="192079"/>
                </a:cubicBezTo>
                <a:lnTo>
                  <a:pt x="95291" y="192079"/>
                </a:lnTo>
                <a:lnTo>
                  <a:pt x="95291" y="166494"/>
                </a:lnTo>
                <a:cubicBezTo>
                  <a:pt x="95007" y="166304"/>
                  <a:pt x="94817" y="166115"/>
                  <a:pt x="94532" y="165831"/>
                </a:cubicBezTo>
                <a:lnTo>
                  <a:pt x="4478" y="73724"/>
                </a:lnTo>
                <a:cubicBezTo>
                  <a:pt x="18" y="69175"/>
                  <a:pt x="-1216" y="62447"/>
                  <a:pt x="1251" y="56572"/>
                </a:cubicBezTo>
                <a:cubicBezTo>
                  <a:pt x="3718" y="50697"/>
                  <a:pt x="9412" y="46906"/>
                  <a:pt x="15770" y="46906"/>
                </a:cubicBezTo>
                <a:lnTo>
                  <a:pt x="95291" y="46906"/>
                </a:lnTo>
                <a:lnTo>
                  <a:pt x="95291" y="15825"/>
                </a:lnTo>
                <a:cubicBezTo>
                  <a:pt x="95291" y="7107"/>
                  <a:pt x="102314" y="0"/>
                  <a:pt x="111044" y="0"/>
                </a:cubicBezTo>
                <a:close/>
              </a:path>
            </a:pathLst>
          </a:custGeom>
          <a:solidFill>
            <a:srgbClr val="269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流程图: 接点 2"/>
          <p:cNvSpPr/>
          <p:nvPr/>
        </p:nvSpPr>
        <p:spPr>
          <a:xfrm>
            <a:off x="8253431" y="2776054"/>
            <a:ext cx="1101725" cy="107696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8" name="组合 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544560" y="3017520"/>
            <a:ext cx="587375" cy="586740"/>
            <a:chOff x="3808413" y="1231900"/>
            <a:chExt cx="4430713" cy="4424363"/>
          </a:xfrm>
          <a:solidFill>
            <a:srgbClr val="2F7265"/>
          </a:solidFill>
        </p:grpSpPr>
        <p:sp>
          <p:nvSpPr>
            <p:cNvPr id="69" name="iṣḷíḍè"/>
            <p:cNvSpPr/>
            <p:nvPr/>
          </p:nvSpPr>
          <p:spPr bwMode="auto">
            <a:xfrm>
              <a:off x="3949701" y="1373188"/>
              <a:ext cx="2901950" cy="289718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iṣ1íḓe"/>
            <p:cNvSpPr/>
            <p:nvPr/>
          </p:nvSpPr>
          <p:spPr bwMode="auto">
            <a:xfrm>
              <a:off x="6261101" y="3681413"/>
              <a:ext cx="954088" cy="952500"/>
            </a:xfrm>
            <a:custGeom>
              <a:avLst/>
              <a:gdLst>
                <a:gd name="T0" fmla="*/ 268 w 289"/>
                <a:gd name="T1" fmla="*/ 268 h 289"/>
                <a:gd name="T2" fmla="*/ 189 w 289"/>
                <a:gd name="T3" fmla="*/ 268 h 289"/>
                <a:gd name="T4" fmla="*/ 0 w 289"/>
                <a:gd name="T5" fmla="*/ 64 h 289"/>
                <a:gd name="T6" fmla="*/ 64 w 289"/>
                <a:gd name="T7" fmla="*/ 0 h 289"/>
                <a:gd name="T8" fmla="*/ 268 w 289"/>
                <a:gd name="T9" fmla="*/ 189 h 289"/>
                <a:gd name="T10" fmla="*/ 268 w 289"/>
                <a:gd name="T11" fmla="*/ 26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9" h="289">
                  <a:moveTo>
                    <a:pt x="268" y="268"/>
                  </a:moveTo>
                  <a:cubicBezTo>
                    <a:pt x="246" y="289"/>
                    <a:pt x="211" y="289"/>
                    <a:pt x="189" y="26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89" y="211"/>
                    <a:pt x="289" y="246"/>
                    <a:pt x="268" y="2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ṩḻïḍè"/>
            <p:cNvSpPr/>
            <p:nvPr/>
          </p:nvSpPr>
          <p:spPr bwMode="auto">
            <a:xfrm>
              <a:off x="6267451" y="3852863"/>
              <a:ext cx="773113" cy="768350"/>
            </a:xfrm>
            <a:custGeom>
              <a:avLst/>
              <a:gdLst>
                <a:gd name="T0" fmla="*/ 13 w 234"/>
                <a:gd name="T1" fmla="*/ 0 h 233"/>
                <a:gd name="T2" fmla="*/ 0 w 234"/>
                <a:gd name="T3" fmla="*/ 13 h 233"/>
                <a:gd name="T4" fmla="*/ 187 w 234"/>
                <a:gd name="T5" fmla="*/ 216 h 233"/>
                <a:gd name="T6" fmla="*/ 233 w 234"/>
                <a:gd name="T7" fmla="*/ 231 h 233"/>
                <a:gd name="T8" fmla="*/ 217 w 234"/>
                <a:gd name="T9" fmla="*/ 189 h 233"/>
                <a:gd name="T10" fmla="*/ 13 w 234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233">
                  <a:moveTo>
                    <a:pt x="1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187" y="216"/>
                    <a:pt x="187" y="216"/>
                    <a:pt x="187" y="216"/>
                  </a:cubicBezTo>
                  <a:cubicBezTo>
                    <a:pt x="200" y="228"/>
                    <a:pt x="217" y="233"/>
                    <a:pt x="233" y="231"/>
                  </a:cubicBezTo>
                  <a:cubicBezTo>
                    <a:pt x="234" y="216"/>
                    <a:pt x="229" y="200"/>
                    <a:pt x="217" y="189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íṩḻiḋé"/>
            <p:cNvSpPr/>
            <p:nvPr/>
          </p:nvSpPr>
          <p:spPr bwMode="auto">
            <a:xfrm>
              <a:off x="6288088" y="3706813"/>
              <a:ext cx="461963" cy="461963"/>
            </a:xfrm>
            <a:custGeom>
              <a:avLst/>
              <a:gdLst>
                <a:gd name="T0" fmla="*/ 70 w 140"/>
                <a:gd name="T1" fmla="*/ 140 h 140"/>
                <a:gd name="T2" fmla="*/ 106 w 140"/>
                <a:gd name="T3" fmla="*/ 106 h 140"/>
                <a:gd name="T4" fmla="*/ 140 w 140"/>
                <a:gd name="T5" fmla="*/ 70 h 140"/>
                <a:gd name="T6" fmla="*/ 64 w 140"/>
                <a:gd name="T7" fmla="*/ 0 h 140"/>
                <a:gd name="T8" fmla="*/ 0 w 140"/>
                <a:gd name="T9" fmla="*/ 64 h 140"/>
                <a:gd name="T10" fmla="*/ 70 w 140"/>
                <a:gd name="T1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40">
                  <a:moveTo>
                    <a:pt x="70" y="140"/>
                  </a:moveTo>
                  <a:cubicBezTo>
                    <a:pt x="83" y="129"/>
                    <a:pt x="95" y="118"/>
                    <a:pt x="106" y="106"/>
                  </a:cubicBezTo>
                  <a:cubicBezTo>
                    <a:pt x="118" y="95"/>
                    <a:pt x="129" y="83"/>
                    <a:pt x="140" y="7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0" y="140"/>
                    <a:pt x="70" y="140"/>
                    <a:pt x="70" y="1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ṡļíḓê"/>
            <p:cNvSpPr/>
            <p:nvPr/>
          </p:nvSpPr>
          <p:spPr bwMode="auto">
            <a:xfrm>
              <a:off x="4079876" y="1504950"/>
              <a:ext cx="2643188" cy="2608263"/>
            </a:xfrm>
            <a:custGeom>
              <a:avLst/>
              <a:gdLst>
                <a:gd name="T0" fmla="*/ 401 w 801"/>
                <a:gd name="T1" fmla="*/ 765 h 791"/>
                <a:gd name="T2" fmla="*/ 143 w 801"/>
                <a:gd name="T3" fmla="*/ 658 h 791"/>
                <a:gd name="T4" fmla="*/ 143 w 801"/>
                <a:gd name="T5" fmla="*/ 142 h 791"/>
                <a:gd name="T6" fmla="*/ 401 w 801"/>
                <a:gd name="T7" fmla="*/ 35 h 791"/>
                <a:gd name="T8" fmla="*/ 659 w 801"/>
                <a:gd name="T9" fmla="*/ 142 h 791"/>
                <a:gd name="T10" fmla="*/ 659 w 801"/>
                <a:gd name="T11" fmla="*/ 658 h 791"/>
                <a:gd name="T12" fmla="*/ 401 w 801"/>
                <a:gd name="T13" fmla="*/ 765 h 791"/>
                <a:gd name="T14" fmla="*/ 405 w 801"/>
                <a:gd name="T15" fmla="*/ 0 h 791"/>
                <a:gd name="T16" fmla="*/ 125 w 801"/>
                <a:gd name="T17" fmla="*/ 116 h 791"/>
                <a:gd name="T18" fmla="*/ 9 w 801"/>
                <a:gd name="T19" fmla="*/ 395 h 791"/>
                <a:gd name="T20" fmla="*/ 405 w 801"/>
                <a:gd name="T21" fmla="*/ 791 h 791"/>
                <a:gd name="T22" fmla="*/ 685 w 801"/>
                <a:gd name="T23" fmla="*/ 675 h 791"/>
                <a:gd name="T24" fmla="*/ 801 w 801"/>
                <a:gd name="T25" fmla="*/ 395 h 791"/>
                <a:gd name="T26" fmla="*/ 405 w 801"/>
                <a:gd name="T27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1" h="791">
                  <a:moveTo>
                    <a:pt x="401" y="765"/>
                  </a:moveTo>
                  <a:cubicBezTo>
                    <a:pt x="307" y="765"/>
                    <a:pt x="214" y="729"/>
                    <a:pt x="143" y="658"/>
                  </a:cubicBezTo>
                  <a:cubicBezTo>
                    <a:pt x="0" y="515"/>
                    <a:pt x="0" y="284"/>
                    <a:pt x="143" y="142"/>
                  </a:cubicBezTo>
                  <a:cubicBezTo>
                    <a:pt x="214" y="71"/>
                    <a:pt x="307" y="35"/>
                    <a:pt x="401" y="35"/>
                  </a:cubicBezTo>
                  <a:cubicBezTo>
                    <a:pt x="494" y="35"/>
                    <a:pt x="587" y="71"/>
                    <a:pt x="659" y="142"/>
                  </a:cubicBezTo>
                  <a:cubicBezTo>
                    <a:pt x="801" y="284"/>
                    <a:pt x="801" y="515"/>
                    <a:pt x="659" y="658"/>
                  </a:cubicBezTo>
                  <a:cubicBezTo>
                    <a:pt x="587" y="729"/>
                    <a:pt x="494" y="765"/>
                    <a:pt x="401" y="765"/>
                  </a:cubicBezTo>
                  <a:moveTo>
                    <a:pt x="405" y="0"/>
                  </a:moveTo>
                  <a:cubicBezTo>
                    <a:pt x="296" y="0"/>
                    <a:pt x="197" y="44"/>
                    <a:pt x="125" y="116"/>
                  </a:cubicBezTo>
                  <a:cubicBezTo>
                    <a:pt x="54" y="187"/>
                    <a:pt x="9" y="286"/>
                    <a:pt x="9" y="395"/>
                  </a:cubicBezTo>
                  <a:cubicBezTo>
                    <a:pt x="9" y="614"/>
                    <a:pt x="187" y="791"/>
                    <a:pt x="405" y="791"/>
                  </a:cubicBezTo>
                  <a:cubicBezTo>
                    <a:pt x="514" y="791"/>
                    <a:pt x="613" y="747"/>
                    <a:pt x="685" y="675"/>
                  </a:cubicBezTo>
                  <a:cubicBezTo>
                    <a:pt x="756" y="603"/>
                    <a:pt x="801" y="505"/>
                    <a:pt x="801" y="395"/>
                  </a:cubicBezTo>
                  <a:cubicBezTo>
                    <a:pt x="801" y="177"/>
                    <a:pt x="623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iṥļíḋè"/>
            <p:cNvSpPr/>
            <p:nvPr/>
          </p:nvSpPr>
          <p:spPr bwMode="auto">
            <a:xfrm>
              <a:off x="3894138" y="1287463"/>
              <a:ext cx="3043238" cy="3043238"/>
            </a:xfrm>
            <a:custGeom>
              <a:avLst/>
              <a:gdLst>
                <a:gd name="T0" fmla="*/ 787 w 922"/>
                <a:gd name="T1" fmla="*/ 787 h 923"/>
                <a:gd name="T2" fmla="*/ 461 w 922"/>
                <a:gd name="T3" fmla="*/ 923 h 923"/>
                <a:gd name="T4" fmla="*/ 0 w 922"/>
                <a:gd name="T5" fmla="*/ 461 h 923"/>
                <a:gd name="T6" fmla="*/ 461 w 922"/>
                <a:gd name="T7" fmla="*/ 0 h 923"/>
                <a:gd name="T8" fmla="*/ 922 w 922"/>
                <a:gd name="T9" fmla="*/ 461 h 923"/>
                <a:gd name="T10" fmla="*/ 787 w 922"/>
                <a:gd name="T11" fmla="*/ 787 h 923"/>
                <a:gd name="T12" fmla="*/ 181 w 922"/>
                <a:gd name="T13" fmla="*/ 182 h 923"/>
                <a:gd name="T14" fmla="*/ 65 w 922"/>
                <a:gd name="T15" fmla="*/ 461 h 923"/>
                <a:gd name="T16" fmla="*/ 461 w 922"/>
                <a:gd name="T17" fmla="*/ 857 h 923"/>
                <a:gd name="T18" fmla="*/ 741 w 922"/>
                <a:gd name="T19" fmla="*/ 741 h 923"/>
                <a:gd name="T20" fmla="*/ 857 w 922"/>
                <a:gd name="T21" fmla="*/ 461 h 923"/>
                <a:gd name="T22" fmla="*/ 461 w 922"/>
                <a:gd name="T23" fmla="*/ 66 h 923"/>
                <a:gd name="T24" fmla="*/ 181 w 922"/>
                <a:gd name="T25" fmla="*/ 182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2" h="923">
                  <a:moveTo>
                    <a:pt x="787" y="787"/>
                  </a:moveTo>
                  <a:cubicBezTo>
                    <a:pt x="704" y="871"/>
                    <a:pt x="588" y="923"/>
                    <a:pt x="461" y="923"/>
                  </a:cubicBezTo>
                  <a:cubicBezTo>
                    <a:pt x="207" y="923"/>
                    <a:pt x="0" y="716"/>
                    <a:pt x="0" y="461"/>
                  </a:cubicBezTo>
                  <a:cubicBezTo>
                    <a:pt x="0" y="207"/>
                    <a:pt x="207" y="0"/>
                    <a:pt x="461" y="0"/>
                  </a:cubicBezTo>
                  <a:cubicBezTo>
                    <a:pt x="715" y="0"/>
                    <a:pt x="922" y="207"/>
                    <a:pt x="922" y="461"/>
                  </a:cubicBezTo>
                  <a:cubicBezTo>
                    <a:pt x="922" y="589"/>
                    <a:pt x="871" y="704"/>
                    <a:pt x="787" y="787"/>
                  </a:cubicBezTo>
                  <a:moveTo>
                    <a:pt x="181" y="182"/>
                  </a:moveTo>
                  <a:cubicBezTo>
                    <a:pt x="110" y="253"/>
                    <a:pt x="65" y="352"/>
                    <a:pt x="65" y="461"/>
                  </a:cubicBezTo>
                  <a:cubicBezTo>
                    <a:pt x="65" y="680"/>
                    <a:pt x="243" y="857"/>
                    <a:pt x="461" y="857"/>
                  </a:cubicBezTo>
                  <a:cubicBezTo>
                    <a:pt x="570" y="857"/>
                    <a:pt x="669" y="813"/>
                    <a:pt x="741" y="741"/>
                  </a:cubicBezTo>
                  <a:cubicBezTo>
                    <a:pt x="812" y="669"/>
                    <a:pt x="857" y="571"/>
                    <a:pt x="857" y="461"/>
                  </a:cubicBezTo>
                  <a:cubicBezTo>
                    <a:pt x="857" y="243"/>
                    <a:pt x="679" y="66"/>
                    <a:pt x="461" y="66"/>
                  </a:cubicBezTo>
                  <a:cubicBezTo>
                    <a:pt x="352" y="66"/>
                    <a:pt x="253" y="110"/>
                    <a:pt x="181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ḻíḋè"/>
            <p:cNvSpPr/>
            <p:nvPr/>
          </p:nvSpPr>
          <p:spPr bwMode="auto">
            <a:xfrm>
              <a:off x="3808413" y="1231900"/>
              <a:ext cx="3186113" cy="3181350"/>
            </a:xfrm>
            <a:custGeom>
              <a:avLst/>
              <a:gdLst>
                <a:gd name="T0" fmla="*/ 824 w 965"/>
                <a:gd name="T1" fmla="*/ 824 h 965"/>
                <a:gd name="T2" fmla="*/ 483 w 965"/>
                <a:gd name="T3" fmla="*/ 965 h 965"/>
                <a:gd name="T4" fmla="*/ 0 w 965"/>
                <a:gd name="T5" fmla="*/ 483 h 965"/>
                <a:gd name="T6" fmla="*/ 483 w 965"/>
                <a:gd name="T7" fmla="*/ 0 h 965"/>
                <a:gd name="T8" fmla="*/ 965 w 965"/>
                <a:gd name="T9" fmla="*/ 483 h 965"/>
                <a:gd name="T10" fmla="*/ 824 w 965"/>
                <a:gd name="T11" fmla="*/ 824 h 965"/>
                <a:gd name="T12" fmla="*/ 190 w 965"/>
                <a:gd name="T13" fmla="*/ 190 h 965"/>
                <a:gd name="T14" fmla="*/ 69 w 965"/>
                <a:gd name="T15" fmla="*/ 483 h 965"/>
                <a:gd name="T16" fmla="*/ 483 w 965"/>
                <a:gd name="T17" fmla="*/ 897 h 965"/>
                <a:gd name="T18" fmla="*/ 775 w 965"/>
                <a:gd name="T19" fmla="*/ 775 h 965"/>
                <a:gd name="T20" fmla="*/ 897 w 965"/>
                <a:gd name="T21" fmla="*/ 483 h 965"/>
                <a:gd name="T22" fmla="*/ 483 w 965"/>
                <a:gd name="T23" fmla="*/ 69 h 965"/>
                <a:gd name="T24" fmla="*/ 190 w 965"/>
                <a:gd name="T25" fmla="*/ 19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5" h="965">
                  <a:moveTo>
                    <a:pt x="824" y="824"/>
                  </a:moveTo>
                  <a:cubicBezTo>
                    <a:pt x="736" y="911"/>
                    <a:pt x="616" y="965"/>
                    <a:pt x="483" y="965"/>
                  </a:cubicBezTo>
                  <a:cubicBezTo>
                    <a:pt x="217" y="965"/>
                    <a:pt x="0" y="749"/>
                    <a:pt x="0" y="483"/>
                  </a:cubicBezTo>
                  <a:cubicBezTo>
                    <a:pt x="0" y="217"/>
                    <a:pt x="217" y="0"/>
                    <a:pt x="483" y="0"/>
                  </a:cubicBezTo>
                  <a:cubicBezTo>
                    <a:pt x="749" y="0"/>
                    <a:pt x="965" y="217"/>
                    <a:pt x="965" y="483"/>
                  </a:cubicBezTo>
                  <a:cubicBezTo>
                    <a:pt x="965" y="616"/>
                    <a:pt x="911" y="736"/>
                    <a:pt x="824" y="824"/>
                  </a:cubicBezTo>
                  <a:moveTo>
                    <a:pt x="190" y="190"/>
                  </a:moveTo>
                  <a:cubicBezTo>
                    <a:pt x="115" y="265"/>
                    <a:pt x="69" y="369"/>
                    <a:pt x="69" y="483"/>
                  </a:cubicBezTo>
                  <a:cubicBezTo>
                    <a:pt x="69" y="711"/>
                    <a:pt x="254" y="897"/>
                    <a:pt x="483" y="897"/>
                  </a:cubicBezTo>
                  <a:cubicBezTo>
                    <a:pt x="597" y="897"/>
                    <a:pt x="700" y="850"/>
                    <a:pt x="775" y="775"/>
                  </a:cubicBezTo>
                  <a:cubicBezTo>
                    <a:pt x="850" y="700"/>
                    <a:pt x="897" y="597"/>
                    <a:pt x="897" y="483"/>
                  </a:cubicBezTo>
                  <a:cubicBezTo>
                    <a:pt x="897" y="254"/>
                    <a:pt x="711" y="69"/>
                    <a:pt x="483" y="69"/>
                  </a:cubicBezTo>
                  <a:cubicBezTo>
                    <a:pt x="369" y="69"/>
                    <a:pt x="265" y="115"/>
                    <a:pt x="190" y="1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îṣ1iḍè"/>
            <p:cNvSpPr/>
            <p:nvPr/>
          </p:nvSpPr>
          <p:spPr bwMode="auto">
            <a:xfrm>
              <a:off x="6600826" y="4021138"/>
              <a:ext cx="1638300" cy="1635125"/>
            </a:xfrm>
            <a:custGeom>
              <a:avLst/>
              <a:gdLst>
                <a:gd name="T0" fmla="*/ 459 w 496"/>
                <a:gd name="T1" fmla="*/ 459 h 496"/>
                <a:gd name="T2" fmla="*/ 459 w 496"/>
                <a:gd name="T3" fmla="*/ 459 h 496"/>
                <a:gd name="T4" fmla="*/ 325 w 496"/>
                <a:gd name="T5" fmla="*/ 459 h 496"/>
                <a:gd name="T6" fmla="*/ 0 w 496"/>
                <a:gd name="T7" fmla="*/ 109 h 496"/>
                <a:gd name="T8" fmla="*/ 109 w 496"/>
                <a:gd name="T9" fmla="*/ 0 h 496"/>
                <a:gd name="T10" fmla="*/ 459 w 496"/>
                <a:gd name="T11" fmla="*/ 325 h 496"/>
                <a:gd name="T12" fmla="*/ 459 w 496"/>
                <a:gd name="T13" fmla="*/ 459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496">
                  <a:moveTo>
                    <a:pt x="459" y="459"/>
                  </a:moveTo>
                  <a:cubicBezTo>
                    <a:pt x="459" y="459"/>
                    <a:pt x="459" y="459"/>
                    <a:pt x="459" y="459"/>
                  </a:cubicBezTo>
                  <a:cubicBezTo>
                    <a:pt x="422" y="496"/>
                    <a:pt x="362" y="496"/>
                    <a:pt x="325" y="45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59" y="325"/>
                    <a:pt x="459" y="325"/>
                    <a:pt x="459" y="325"/>
                  </a:cubicBezTo>
                  <a:cubicBezTo>
                    <a:pt x="496" y="362"/>
                    <a:pt x="496" y="422"/>
                    <a:pt x="459" y="4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îşļîḋé"/>
            <p:cNvSpPr/>
            <p:nvPr/>
          </p:nvSpPr>
          <p:spPr bwMode="auto">
            <a:xfrm>
              <a:off x="6600826" y="4021138"/>
              <a:ext cx="369888" cy="368300"/>
            </a:xfrm>
            <a:custGeom>
              <a:avLst/>
              <a:gdLst>
                <a:gd name="T0" fmla="*/ 227 w 233"/>
                <a:gd name="T1" fmla="*/ 0 h 232"/>
                <a:gd name="T2" fmla="*/ 0 w 233"/>
                <a:gd name="T3" fmla="*/ 226 h 232"/>
                <a:gd name="T4" fmla="*/ 7 w 233"/>
                <a:gd name="T5" fmla="*/ 232 h 232"/>
                <a:gd name="T6" fmla="*/ 233 w 233"/>
                <a:gd name="T7" fmla="*/ 6 h 232"/>
                <a:gd name="T8" fmla="*/ 227 w 23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32">
                  <a:moveTo>
                    <a:pt x="227" y="0"/>
                  </a:moveTo>
                  <a:lnTo>
                    <a:pt x="0" y="226"/>
                  </a:lnTo>
                  <a:lnTo>
                    <a:pt x="7" y="232"/>
                  </a:lnTo>
                  <a:lnTo>
                    <a:pt x="233" y="6"/>
                  </a:lnTo>
                  <a:lnTo>
                    <a:pt x="2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šľïdê"/>
            <p:cNvSpPr/>
            <p:nvPr/>
          </p:nvSpPr>
          <p:spPr bwMode="auto">
            <a:xfrm>
              <a:off x="6811963" y="4232275"/>
              <a:ext cx="393700" cy="392113"/>
            </a:xfrm>
            <a:custGeom>
              <a:avLst/>
              <a:gdLst>
                <a:gd name="T0" fmla="*/ 248 w 248"/>
                <a:gd name="T1" fmla="*/ 10 h 247"/>
                <a:gd name="T2" fmla="*/ 237 w 248"/>
                <a:gd name="T3" fmla="*/ 0 h 247"/>
                <a:gd name="T4" fmla="*/ 0 w 248"/>
                <a:gd name="T5" fmla="*/ 234 h 247"/>
                <a:gd name="T6" fmla="*/ 11 w 248"/>
                <a:gd name="T7" fmla="*/ 247 h 247"/>
                <a:gd name="T8" fmla="*/ 248 w 248"/>
                <a:gd name="T9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7">
                  <a:moveTo>
                    <a:pt x="248" y="10"/>
                  </a:moveTo>
                  <a:lnTo>
                    <a:pt x="237" y="0"/>
                  </a:lnTo>
                  <a:lnTo>
                    <a:pt x="0" y="234"/>
                  </a:lnTo>
                  <a:lnTo>
                    <a:pt x="11" y="247"/>
                  </a:lnTo>
                  <a:lnTo>
                    <a:pt x="24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ŝḷiḋe"/>
            <p:cNvSpPr/>
            <p:nvPr/>
          </p:nvSpPr>
          <p:spPr bwMode="auto">
            <a:xfrm>
              <a:off x="7031038" y="4449763"/>
              <a:ext cx="412750" cy="411163"/>
            </a:xfrm>
            <a:custGeom>
              <a:avLst/>
              <a:gdLst>
                <a:gd name="T0" fmla="*/ 260 w 260"/>
                <a:gd name="T1" fmla="*/ 10 h 259"/>
                <a:gd name="T2" fmla="*/ 247 w 260"/>
                <a:gd name="T3" fmla="*/ 0 h 259"/>
                <a:gd name="T4" fmla="*/ 0 w 260"/>
                <a:gd name="T5" fmla="*/ 247 h 259"/>
                <a:gd name="T6" fmla="*/ 10 w 260"/>
                <a:gd name="T7" fmla="*/ 259 h 259"/>
                <a:gd name="T8" fmla="*/ 260 w 260"/>
                <a:gd name="T9" fmla="*/ 1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59">
                  <a:moveTo>
                    <a:pt x="260" y="10"/>
                  </a:moveTo>
                  <a:lnTo>
                    <a:pt x="247" y="0"/>
                  </a:lnTo>
                  <a:lnTo>
                    <a:pt x="0" y="247"/>
                  </a:lnTo>
                  <a:lnTo>
                    <a:pt x="10" y="259"/>
                  </a:lnTo>
                  <a:lnTo>
                    <a:pt x="26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$lîďè"/>
            <p:cNvSpPr/>
            <p:nvPr/>
          </p:nvSpPr>
          <p:spPr bwMode="auto">
            <a:xfrm>
              <a:off x="7248526" y="4667250"/>
              <a:ext cx="428625" cy="428625"/>
            </a:xfrm>
            <a:custGeom>
              <a:avLst/>
              <a:gdLst>
                <a:gd name="T0" fmla="*/ 270 w 270"/>
                <a:gd name="T1" fmla="*/ 10 h 270"/>
                <a:gd name="T2" fmla="*/ 258 w 270"/>
                <a:gd name="T3" fmla="*/ 0 h 270"/>
                <a:gd name="T4" fmla="*/ 0 w 270"/>
                <a:gd name="T5" fmla="*/ 257 h 270"/>
                <a:gd name="T6" fmla="*/ 10 w 270"/>
                <a:gd name="T7" fmla="*/ 270 h 270"/>
                <a:gd name="T8" fmla="*/ 270 w 270"/>
                <a:gd name="T9" fmla="*/ 1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0">
                  <a:moveTo>
                    <a:pt x="270" y="10"/>
                  </a:moveTo>
                  <a:lnTo>
                    <a:pt x="258" y="0"/>
                  </a:lnTo>
                  <a:lnTo>
                    <a:pt x="0" y="257"/>
                  </a:lnTo>
                  <a:lnTo>
                    <a:pt x="10" y="270"/>
                  </a:lnTo>
                  <a:lnTo>
                    <a:pt x="27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S1îḓé"/>
            <p:cNvSpPr/>
            <p:nvPr/>
          </p:nvSpPr>
          <p:spPr bwMode="auto">
            <a:xfrm>
              <a:off x="7466013" y="4884738"/>
              <a:ext cx="446088" cy="444500"/>
            </a:xfrm>
            <a:custGeom>
              <a:avLst/>
              <a:gdLst>
                <a:gd name="T0" fmla="*/ 281 w 281"/>
                <a:gd name="T1" fmla="*/ 10 h 280"/>
                <a:gd name="T2" fmla="*/ 271 w 281"/>
                <a:gd name="T3" fmla="*/ 0 h 280"/>
                <a:gd name="T4" fmla="*/ 0 w 281"/>
                <a:gd name="T5" fmla="*/ 268 h 280"/>
                <a:gd name="T6" fmla="*/ 11 w 281"/>
                <a:gd name="T7" fmla="*/ 280 h 280"/>
                <a:gd name="T8" fmla="*/ 281 w 281"/>
                <a:gd name="T9" fmla="*/ 1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0">
                  <a:moveTo>
                    <a:pt x="281" y="10"/>
                  </a:moveTo>
                  <a:lnTo>
                    <a:pt x="271" y="0"/>
                  </a:lnTo>
                  <a:lnTo>
                    <a:pt x="0" y="268"/>
                  </a:lnTo>
                  <a:lnTo>
                    <a:pt x="11" y="280"/>
                  </a:lnTo>
                  <a:lnTo>
                    <a:pt x="28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$1iḓê"/>
            <p:cNvSpPr/>
            <p:nvPr/>
          </p:nvSpPr>
          <p:spPr bwMode="auto">
            <a:xfrm>
              <a:off x="7683501" y="5102225"/>
              <a:ext cx="463550" cy="460375"/>
            </a:xfrm>
            <a:custGeom>
              <a:avLst/>
              <a:gdLst>
                <a:gd name="T0" fmla="*/ 7 w 140"/>
                <a:gd name="T1" fmla="*/ 140 h 140"/>
                <a:gd name="T2" fmla="*/ 140 w 140"/>
                <a:gd name="T3" fmla="*/ 7 h 140"/>
                <a:gd name="T4" fmla="*/ 135 w 140"/>
                <a:gd name="T5" fmla="*/ 0 h 140"/>
                <a:gd name="T6" fmla="*/ 0 w 140"/>
                <a:gd name="T7" fmla="*/ 135 h 140"/>
                <a:gd name="T8" fmla="*/ 7 w 140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7" y="140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38" y="4"/>
                    <a:pt x="136" y="2"/>
                    <a:pt x="135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" y="136"/>
                    <a:pt x="4" y="138"/>
                    <a:pt x="7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íṥľïḓè"/>
            <p:cNvSpPr/>
            <p:nvPr/>
          </p:nvSpPr>
          <p:spPr bwMode="auto">
            <a:xfrm>
              <a:off x="6600826" y="4119563"/>
              <a:ext cx="1558925" cy="1536700"/>
            </a:xfrm>
            <a:custGeom>
              <a:avLst/>
              <a:gdLst>
                <a:gd name="T0" fmla="*/ 440 w 472"/>
                <a:gd name="T1" fmla="*/ 334 h 466"/>
                <a:gd name="T2" fmla="*/ 79 w 472"/>
                <a:gd name="T3" fmla="*/ 0 h 466"/>
                <a:gd name="T4" fmla="*/ 0 w 472"/>
                <a:gd name="T5" fmla="*/ 79 h 466"/>
                <a:gd name="T6" fmla="*/ 325 w 472"/>
                <a:gd name="T7" fmla="*/ 429 h 466"/>
                <a:gd name="T8" fmla="*/ 459 w 472"/>
                <a:gd name="T9" fmla="*/ 429 h 466"/>
                <a:gd name="T10" fmla="*/ 470 w 472"/>
                <a:gd name="T11" fmla="*/ 416 h 466"/>
                <a:gd name="T12" fmla="*/ 440 w 472"/>
                <a:gd name="T13" fmla="*/ 334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466">
                  <a:moveTo>
                    <a:pt x="440" y="334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25" y="429"/>
                    <a:pt x="325" y="429"/>
                    <a:pt x="325" y="429"/>
                  </a:cubicBezTo>
                  <a:cubicBezTo>
                    <a:pt x="362" y="466"/>
                    <a:pt x="422" y="466"/>
                    <a:pt x="459" y="429"/>
                  </a:cubicBezTo>
                  <a:cubicBezTo>
                    <a:pt x="463" y="425"/>
                    <a:pt x="467" y="421"/>
                    <a:pt x="470" y="416"/>
                  </a:cubicBezTo>
                  <a:cubicBezTo>
                    <a:pt x="472" y="387"/>
                    <a:pt x="462" y="357"/>
                    <a:pt x="440" y="3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ïSḻïḑé"/>
            <p:cNvSpPr/>
            <p:nvPr/>
          </p:nvSpPr>
          <p:spPr bwMode="auto">
            <a:xfrm>
              <a:off x="5402263" y="1881188"/>
              <a:ext cx="941388" cy="942975"/>
            </a:xfrm>
            <a:custGeom>
              <a:avLst/>
              <a:gdLst>
                <a:gd name="T0" fmla="*/ 0 w 285"/>
                <a:gd name="T1" fmla="*/ 0 h 286"/>
                <a:gd name="T2" fmla="*/ 285 w 285"/>
                <a:gd name="T3" fmla="*/ 286 h 286"/>
                <a:gd name="T4" fmla="*/ 0 w 285"/>
                <a:gd name="T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86">
                  <a:moveTo>
                    <a:pt x="0" y="0"/>
                  </a:moveTo>
                  <a:cubicBezTo>
                    <a:pt x="285" y="286"/>
                    <a:pt x="285" y="286"/>
                    <a:pt x="285" y="286"/>
                  </a:cubicBezTo>
                  <a:cubicBezTo>
                    <a:pt x="285" y="128"/>
                    <a:pt x="158" y="0"/>
                    <a:pt x="0" y="0"/>
                  </a:cubicBez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422140" y="4120515"/>
            <a:ext cx="2427447" cy="467995"/>
            <a:chOff x="6951" y="6489"/>
            <a:chExt cx="3424" cy="660"/>
          </a:xfrm>
        </p:grpSpPr>
        <p:grpSp>
          <p:nvGrpSpPr>
            <p:cNvPr id="87" name="组合 86"/>
            <p:cNvGrpSpPr/>
            <p:nvPr/>
          </p:nvGrpSpPr>
          <p:grpSpPr>
            <a:xfrm>
              <a:off x="6951" y="6489"/>
              <a:ext cx="1635" cy="654"/>
              <a:chOff x="6436362" y="5643504"/>
              <a:chExt cx="881498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88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89" name="箭头: V 形 29"/>
              <p:cNvSpPr/>
              <p:nvPr/>
            </p:nvSpPr>
            <p:spPr>
              <a:xfrm>
                <a:off x="6436362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90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8587" y="6492"/>
              <a:ext cx="1152" cy="654"/>
              <a:chOff x="6696583" y="5643504"/>
              <a:chExt cx="621277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92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93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sp>
          <p:nvSpPr>
            <p:cNvPr id="95" name="箭头: V 形 16"/>
            <p:cNvSpPr/>
            <p:nvPr/>
          </p:nvSpPr>
          <p:spPr>
            <a:xfrm>
              <a:off x="9706" y="6495"/>
              <a:ext cx="669" cy="654"/>
            </a:xfrm>
            <a:prstGeom prst="chevron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141133" y="355578"/>
            <a:ext cx="5773546" cy="742990"/>
            <a:chOff x="3136990" y="384631"/>
            <a:chExt cx="5773546" cy="742990"/>
          </a:xfrm>
        </p:grpSpPr>
        <p:sp>
          <p:nvSpPr>
            <p:cNvPr id="12" name="文本框 11"/>
            <p:cNvSpPr txBox="1"/>
            <p:nvPr/>
          </p:nvSpPr>
          <p:spPr>
            <a:xfrm>
              <a:off x="3808794" y="384631"/>
              <a:ext cx="5101742" cy="737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信号开放后要进行哪些试验？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3136990" y="539793"/>
              <a:ext cx="671804" cy="58782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556385" y="1734820"/>
            <a:ext cx="2608580" cy="864235"/>
            <a:chOff x="6408" y="2448"/>
            <a:chExt cx="4318" cy="1256"/>
          </a:xfrm>
          <a:solidFill>
            <a:srgbClr val="2F7265"/>
          </a:solidFill>
        </p:grpSpPr>
        <p:sp>
          <p:nvSpPr>
            <p:cNvPr id="18" name="下箭头标注 17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08" y="2448"/>
              <a:ext cx="4265" cy="77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试验内容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15200" y="1734820"/>
            <a:ext cx="2654300" cy="807085"/>
            <a:chOff x="6408" y="2433"/>
            <a:chExt cx="4318" cy="1271"/>
          </a:xfrm>
          <a:solidFill>
            <a:srgbClr val="2F7265"/>
          </a:solidFill>
        </p:grpSpPr>
        <p:sp>
          <p:nvSpPr>
            <p:cNvPr id="25" name="下箭头标注 24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38" y="2433"/>
              <a:ext cx="4265" cy="84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试验方法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20214" y="2728306"/>
            <a:ext cx="2828925" cy="3498215"/>
            <a:chOff x="954378" y="2360514"/>
            <a:chExt cx="2828925" cy="3498215"/>
          </a:xfrm>
        </p:grpSpPr>
        <p:grpSp>
          <p:nvGrpSpPr>
            <p:cNvPr id="6" name="组合 5"/>
            <p:cNvGrpSpPr/>
            <p:nvPr/>
          </p:nvGrpSpPr>
          <p:grpSpPr>
            <a:xfrm>
              <a:off x="954378" y="2360514"/>
              <a:ext cx="2828925" cy="3498215"/>
              <a:chOff x="1329169" y="2259930"/>
              <a:chExt cx="2324031" cy="3498215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1329169" y="2259930"/>
                <a:ext cx="2324031" cy="3498215"/>
              </a:xfrm>
              <a:prstGeom prst="roundRect">
                <a:avLst>
                  <a:gd name="adj" fmla="val 10297"/>
                </a:avLst>
              </a:prstGeom>
              <a:solidFill>
                <a:srgbClr val="D4E7E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2"/>
              <p:cNvSpPr/>
              <p:nvPr/>
            </p:nvSpPr>
            <p:spPr>
              <a:xfrm>
                <a:off x="2058967" y="2458808"/>
                <a:ext cx="905094" cy="107696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464283" y="3968969"/>
              <a:ext cx="1809115" cy="977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信号开放后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锁闭道岔</a:t>
              </a:r>
              <a:endPara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2043" y="2728306"/>
            <a:ext cx="2924810" cy="3588385"/>
            <a:chOff x="4514177" y="2578442"/>
            <a:chExt cx="2924810" cy="3588385"/>
          </a:xfrm>
        </p:grpSpPr>
        <p:grpSp>
          <p:nvGrpSpPr>
            <p:cNvPr id="16" name="组合 15"/>
            <p:cNvGrpSpPr/>
            <p:nvPr/>
          </p:nvGrpSpPr>
          <p:grpSpPr>
            <a:xfrm>
              <a:off x="4514177" y="2578442"/>
              <a:ext cx="2924810" cy="3588385"/>
              <a:chOff x="3990284" y="2578442"/>
              <a:chExt cx="2402803" cy="3588385"/>
            </a:xfrm>
          </p:grpSpPr>
          <p:sp>
            <p:nvSpPr>
              <p:cNvPr id="17" name="矩形: 圆角 13"/>
              <p:cNvSpPr/>
              <p:nvPr/>
            </p:nvSpPr>
            <p:spPr>
              <a:xfrm>
                <a:off x="3990284" y="2578442"/>
                <a:ext cx="2402803" cy="3588385"/>
              </a:xfrm>
              <a:prstGeom prst="roundRect">
                <a:avLst>
                  <a:gd name="adj" fmla="val 1029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流程图: 接点 17"/>
              <p:cNvSpPr/>
              <p:nvPr/>
            </p:nvSpPr>
            <p:spPr>
              <a:xfrm>
                <a:off x="4752963" y="2718777"/>
                <a:ext cx="898312" cy="1043305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4629747" y="3970362"/>
              <a:ext cx="2702560" cy="17145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信号开放后，</a:t>
              </a:r>
              <a:r>
                <a:rPr lang="en-US" altLang="zh-CN" sz="2200" b="1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阿里巴巴普惠体 B" panose="00020600040101010101" pitchFamily="18" charset="-122"/>
                  <a:sym typeface="+mn-ea"/>
                </a:rPr>
                <a:t>逐组单独操纵</a:t>
              </a:r>
              <a:r>
                <a:rPr lang="zh-CN" alt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与该进路有关的道岔，这些道岔均处于锁闭状态。</a:t>
              </a:r>
              <a:endPara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4" name="组合 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444865" y="3066415"/>
            <a:ext cx="587375" cy="586740"/>
            <a:chOff x="3808413" y="1231900"/>
            <a:chExt cx="4430713" cy="4424363"/>
          </a:xfrm>
          <a:solidFill>
            <a:srgbClr val="2F7265"/>
          </a:solidFill>
        </p:grpSpPr>
        <p:sp>
          <p:nvSpPr>
            <p:cNvPr id="44" name="iṣḷíḍè"/>
            <p:cNvSpPr/>
            <p:nvPr/>
          </p:nvSpPr>
          <p:spPr bwMode="auto">
            <a:xfrm>
              <a:off x="3949701" y="1373188"/>
              <a:ext cx="2901950" cy="289718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1íḓe"/>
            <p:cNvSpPr/>
            <p:nvPr/>
          </p:nvSpPr>
          <p:spPr bwMode="auto">
            <a:xfrm>
              <a:off x="6261101" y="3681413"/>
              <a:ext cx="954088" cy="952500"/>
            </a:xfrm>
            <a:custGeom>
              <a:avLst/>
              <a:gdLst>
                <a:gd name="T0" fmla="*/ 268 w 289"/>
                <a:gd name="T1" fmla="*/ 268 h 289"/>
                <a:gd name="T2" fmla="*/ 189 w 289"/>
                <a:gd name="T3" fmla="*/ 268 h 289"/>
                <a:gd name="T4" fmla="*/ 0 w 289"/>
                <a:gd name="T5" fmla="*/ 64 h 289"/>
                <a:gd name="T6" fmla="*/ 64 w 289"/>
                <a:gd name="T7" fmla="*/ 0 h 289"/>
                <a:gd name="T8" fmla="*/ 268 w 289"/>
                <a:gd name="T9" fmla="*/ 189 h 289"/>
                <a:gd name="T10" fmla="*/ 268 w 289"/>
                <a:gd name="T11" fmla="*/ 26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9" h="289">
                  <a:moveTo>
                    <a:pt x="268" y="268"/>
                  </a:moveTo>
                  <a:cubicBezTo>
                    <a:pt x="246" y="289"/>
                    <a:pt x="211" y="289"/>
                    <a:pt x="189" y="26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89" y="211"/>
                    <a:pt x="289" y="246"/>
                    <a:pt x="268" y="2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ṩḻïḍè"/>
            <p:cNvSpPr/>
            <p:nvPr/>
          </p:nvSpPr>
          <p:spPr bwMode="auto">
            <a:xfrm>
              <a:off x="6267451" y="3852863"/>
              <a:ext cx="773113" cy="768350"/>
            </a:xfrm>
            <a:custGeom>
              <a:avLst/>
              <a:gdLst>
                <a:gd name="T0" fmla="*/ 13 w 234"/>
                <a:gd name="T1" fmla="*/ 0 h 233"/>
                <a:gd name="T2" fmla="*/ 0 w 234"/>
                <a:gd name="T3" fmla="*/ 13 h 233"/>
                <a:gd name="T4" fmla="*/ 187 w 234"/>
                <a:gd name="T5" fmla="*/ 216 h 233"/>
                <a:gd name="T6" fmla="*/ 233 w 234"/>
                <a:gd name="T7" fmla="*/ 231 h 233"/>
                <a:gd name="T8" fmla="*/ 217 w 234"/>
                <a:gd name="T9" fmla="*/ 189 h 233"/>
                <a:gd name="T10" fmla="*/ 13 w 234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233">
                  <a:moveTo>
                    <a:pt x="1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187" y="216"/>
                    <a:pt x="187" y="216"/>
                    <a:pt x="187" y="216"/>
                  </a:cubicBezTo>
                  <a:cubicBezTo>
                    <a:pt x="200" y="228"/>
                    <a:pt x="217" y="233"/>
                    <a:pt x="233" y="231"/>
                  </a:cubicBezTo>
                  <a:cubicBezTo>
                    <a:pt x="234" y="216"/>
                    <a:pt x="229" y="200"/>
                    <a:pt x="217" y="189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ṩḻiḋé"/>
            <p:cNvSpPr/>
            <p:nvPr/>
          </p:nvSpPr>
          <p:spPr bwMode="auto">
            <a:xfrm>
              <a:off x="6288088" y="3706813"/>
              <a:ext cx="461963" cy="461963"/>
            </a:xfrm>
            <a:custGeom>
              <a:avLst/>
              <a:gdLst>
                <a:gd name="T0" fmla="*/ 70 w 140"/>
                <a:gd name="T1" fmla="*/ 140 h 140"/>
                <a:gd name="T2" fmla="*/ 106 w 140"/>
                <a:gd name="T3" fmla="*/ 106 h 140"/>
                <a:gd name="T4" fmla="*/ 140 w 140"/>
                <a:gd name="T5" fmla="*/ 70 h 140"/>
                <a:gd name="T6" fmla="*/ 64 w 140"/>
                <a:gd name="T7" fmla="*/ 0 h 140"/>
                <a:gd name="T8" fmla="*/ 0 w 140"/>
                <a:gd name="T9" fmla="*/ 64 h 140"/>
                <a:gd name="T10" fmla="*/ 70 w 140"/>
                <a:gd name="T1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40">
                  <a:moveTo>
                    <a:pt x="70" y="140"/>
                  </a:moveTo>
                  <a:cubicBezTo>
                    <a:pt x="83" y="129"/>
                    <a:pt x="95" y="118"/>
                    <a:pt x="106" y="106"/>
                  </a:cubicBezTo>
                  <a:cubicBezTo>
                    <a:pt x="118" y="95"/>
                    <a:pt x="129" y="83"/>
                    <a:pt x="140" y="7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0" y="140"/>
                    <a:pt x="70" y="140"/>
                    <a:pt x="70" y="1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ṡļíḓê"/>
            <p:cNvSpPr/>
            <p:nvPr/>
          </p:nvSpPr>
          <p:spPr bwMode="auto">
            <a:xfrm>
              <a:off x="4079876" y="1504950"/>
              <a:ext cx="2643188" cy="2608263"/>
            </a:xfrm>
            <a:custGeom>
              <a:avLst/>
              <a:gdLst>
                <a:gd name="T0" fmla="*/ 401 w 801"/>
                <a:gd name="T1" fmla="*/ 765 h 791"/>
                <a:gd name="T2" fmla="*/ 143 w 801"/>
                <a:gd name="T3" fmla="*/ 658 h 791"/>
                <a:gd name="T4" fmla="*/ 143 w 801"/>
                <a:gd name="T5" fmla="*/ 142 h 791"/>
                <a:gd name="T6" fmla="*/ 401 w 801"/>
                <a:gd name="T7" fmla="*/ 35 h 791"/>
                <a:gd name="T8" fmla="*/ 659 w 801"/>
                <a:gd name="T9" fmla="*/ 142 h 791"/>
                <a:gd name="T10" fmla="*/ 659 w 801"/>
                <a:gd name="T11" fmla="*/ 658 h 791"/>
                <a:gd name="T12" fmla="*/ 401 w 801"/>
                <a:gd name="T13" fmla="*/ 765 h 791"/>
                <a:gd name="T14" fmla="*/ 405 w 801"/>
                <a:gd name="T15" fmla="*/ 0 h 791"/>
                <a:gd name="T16" fmla="*/ 125 w 801"/>
                <a:gd name="T17" fmla="*/ 116 h 791"/>
                <a:gd name="T18" fmla="*/ 9 w 801"/>
                <a:gd name="T19" fmla="*/ 395 h 791"/>
                <a:gd name="T20" fmla="*/ 405 w 801"/>
                <a:gd name="T21" fmla="*/ 791 h 791"/>
                <a:gd name="T22" fmla="*/ 685 w 801"/>
                <a:gd name="T23" fmla="*/ 675 h 791"/>
                <a:gd name="T24" fmla="*/ 801 w 801"/>
                <a:gd name="T25" fmla="*/ 395 h 791"/>
                <a:gd name="T26" fmla="*/ 405 w 801"/>
                <a:gd name="T27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1" h="791">
                  <a:moveTo>
                    <a:pt x="401" y="765"/>
                  </a:moveTo>
                  <a:cubicBezTo>
                    <a:pt x="307" y="765"/>
                    <a:pt x="214" y="729"/>
                    <a:pt x="143" y="658"/>
                  </a:cubicBezTo>
                  <a:cubicBezTo>
                    <a:pt x="0" y="515"/>
                    <a:pt x="0" y="284"/>
                    <a:pt x="143" y="142"/>
                  </a:cubicBezTo>
                  <a:cubicBezTo>
                    <a:pt x="214" y="71"/>
                    <a:pt x="307" y="35"/>
                    <a:pt x="401" y="35"/>
                  </a:cubicBezTo>
                  <a:cubicBezTo>
                    <a:pt x="494" y="35"/>
                    <a:pt x="587" y="71"/>
                    <a:pt x="659" y="142"/>
                  </a:cubicBezTo>
                  <a:cubicBezTo>
                    <a:pt x="801" y="284"/>
                    <a:pt x="801" y="515"/>
                    <a:pt x="659" y="658"/>
                  </a:cubicBezTo>
                  <a:cubicBezTo>
                    <a:pt x="587" y="729"/>
                    <a:pt x="494" y="765"/>
                    <a:pt x="401" y="765"/>
                  </a:cubicBezTo>
                  <a:moveTo>
                    <a:pt x="405" y="0"/>
                  </a:moveTo>
                  <a:cubicBezTo>
                    <a:pt x="296" y="0"/>
                    <a:pt x="197" y="44"/>
                    <a:pt x="125" y="116"/>
                  </a:cubicBezTo>
                  <a:cubicBezTo>
                    <a:pt x="54" y="187"/>
                    <a:pt x="9" y="286"/>
                    <a:pt x="9" y="395"/>
                  </a:cubicBezTo>
                  <a:cubicBezTo>
                    <a:pt x="9" y="614"/>
                    <a:pt x="187" y="791"/>
                    <a:pt x="405" y="791"/>
                  </a:cubicBezTo>
                  <a:cubicBezTo>
                    <a:pt x="514" y="791"/>
                    <a:pt x="613" y="747"/>
                    <a:pt x="685" y="675"/>
                  </a:cubicBezTo>
                  <a:cubicBezTo>
                    <a:pt x="756" y="603"/>
                    <a:pt x="801" y="505"/>
                    <a:pt x="801" y="395"/>
                  </a:cubicBezTo>
                  <a:cubicBezTo>
                    <a:pt x="801" y="177"/>
                    <a:pt x="623" y="0"/>
                    <a:pt x="4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ṥļíḋè"/>
            <p:cNvSpPr/>
            <p:nvPr/>
          </p:nvSpPr>
          <p:spPr bwMode="auto">
            <a:xfrm>
              <a:off x="3894138" y="1287463"/>
              <a:ext cx="3043238" cy="3043238"/>
            </a:xfrm>
            <a:custGeom>
              <a:avLst/>
              <a:gdLst>
                <a:gd name="T0" fmla="*/ 787 w 922"/>
                <a:gd name="T1" fmla="*/ 787 h 923"/>
                <a:gd name="T2" fmla="*/ 461 w 922"/>
                <a:gd name="T3" fmla="*/ 923 h 923"/>
                <a:gd name="T4" fmla="*/ 0 w 922"/>
                <a:gd name="T5" fmla="*/ 461 h 923"/>
                <a:gd name="T6" fmla="*/ 461 w 922"/>
                <a:gd name="T7" fmla="*/ 0 h 923"/>
                <a:gd name="T8" fmla="*/ 922 w 922"/>
                <a:gd name="T9" fmla="*/ 461 h 923"/>
                <a:gd name="T10" fmla="*/ 787 w 922"/>
                <a:gd name="T11" fmla="*/ 787 h 923"/>
                <a:gd name="T12" fmla="*/ 181 w 922"/>
                <a:gd name="T13" fmla="*/ 182 h 923"/>
                <a:gd name="T14" fmla="*/ 65 w 922"/>
                <a:gd name="T15" fmla="*/ 461 h 923"/>
                <a:gd name="T16" fmla="*/ 461 w 922"/>
                <a:gd name="T17" fmla="*/ 857 h 923"/>
                <a:gd name="T18" fmla="*/ 741 w 922"/>
                <a:gd name="T19" fmla="*/ 741 h 923"/>
                <a:gd name="T20" fmla="*/ 857 w 922"/>
                <a:gd name="T21" fmla="*/ 461 h 923"/>
                <a:gd name="T22" fmla="*/ 461 w 922"/>
                <a:gd name="T23" fmla="*/ 66 h 923"/>
                <a:gd name="T24" fmla="*/ 181 w 922"/>
                <a:gd name="T25" fmla="*/ 182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2" h="923">
                  <a:moveTo>
                    <a:pt x="787" y="787"/>
                  </a:moveTo>
                  <a:cubicBezTo>
                    <a:pt x="704" y="871"/>
                    <a:pt x="588" y="923"/>
                    <a:pt x="461" y="923"/>
                  </a:cubicBezTo>
                  <a:cubicBezTo>
                    <a:pt x="207" y="923"/>
                    <a:pt x="0" y="716"/>
                    <a:pt x="0" y="461"/>
                  </a:cubicBezTo>
                  <a:cubicBezTo>
                    <a:pt x="0" y="207"/>
                    <a:pt x="207" y="0"/>
                    <a:pt x="461" y="0"/>
                  </a:cubicBezTo>
                  <a:cubicBezTo>
                    <a:pt x="715" y="0"/>
                    <a:pt x="922" y="207"/>
                    <a:pt x="922" y="461"/>
                  </a:cubicBezTo>
                  <a:cubicBezTo>
                    <a:pt x="922" y="589"/>
                    <a:pt x="871" y="704"/>
                    <a:pt x="787" y="787"/>
                  </a:cubicBezTo>
                  <a:moveTo>
                    <a:pt x="181" y="182"/>
                  </a:moveTo>
                  <a:cubicBezTo>
                    <a:pt x="110" y="253"/>
                    <a:pt x="65" y="352"/>
                    <a:pt x="65" y="461"/>
                  </a:cubicBezTo>
                  <a:cubicBezTo>
                    <a:pt x="65" y="680"/>
                    <a:pt x="243" y="857"/>
                    <a:pt x="461" y="857"/>
                  </a:cubicBezTo>
                  <a:cubicBezTo>
                    <a:pt x="570" y="857"/>
                    <a:pt x="669" y="813"/>
                    <a:pt x="741" y="741"/>
                  </a:cubicBezTo>
                  <a:cubicBezTo>
                    <a:pt x="812" y="669"/>
                    <a:pt x="857" y="571"/>
                    <a:pt x="857" y="461"/>
                  </a:cubicBezTo>
                  <a:cubicBezTo>
                    <a:pt x="857" y="243"/>
                    <a:pt x="679" y="66"/>
                    <a:pt x="461" y="66"/>
                  </a:cubicBezTo>
                  <a:cubicBezTo>
                    <a:pt x="352" y="66"/>
                    <a:pt x="253" y="110"/>
                    <a:pt x="181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şḻíḋè"/>
            <p:cNvSpPr/>
            <p:nvPr/>
          </p:nvSpPr>
          <p:spPr bwMode="auto">
            <a:xfrm>
              <a:off x="3808413" y="1231900"/>
              <a:ext cx="3186113" cy="3181350"/>
            </a:xfrm>
            <a:custGeom>
              <a:avLst/>
              <a:gdLst>
                <a:gd name="T0" fmla="*/ 824 w 965"/>
                <a:gd name="T1" fmla="*/ 824 h 965"/>
                <a:gd name="T2" fmla="*/ 483 w 965"/>
                <a:gd name="T3" fmla="*/ 965 h 965"/>
                <a:gd name="T4" fmla="*/ 0 w 965"/>
                <a:gd name="T5" fmla="*/ 483 h 965"/>
                <a:gd name="T6" fmla="*/ 483 w 965"/>
                <a:gd name="T7" fmla="*/ 0 h 965"/>
                <a:gd name="T8" fmla="*/ 965 w 965"/>
                <a:gd name="T9" fmla="*/ 483 h 965"/>
                <a:gd name="T10" fmla="*/ 824 w 965"/>
                <a:gd name="T11" fmla="*/ 824 h 965"/>
                <a:gd name="T12" fmla="*/ 190 w 965"/>
                <a:gd name="T13" fmla="*/ 190 h 965"/>
                <a:gd name="T14" fmla="*/ 69 w 965"/>
                <a:gd name="T15" fmla="*/ 483 h 965"/>
                <a:gd name="T16" fmla="*/ 483 w 965"/>
                <a:gd name="T17" fmla="*/ 897 h 965"/>
                <a:gd name="T18" fmla="*/ 775 w 965"/>
                <a:gd name="T19" fmla="*/ 775 h 965"/>
                <a:gd name="T20" fmla="*/ 897 w 965"/>
                <a:gd name="T21" fmla="*/ 483 h 965"/>
                <a:gd name="T22" fmla="*/ 483 w 965"/>
                <a:gd name="T23" fmla="*/ 69 h 965"/>
                <a:gd name="T24" fmla="*/ 190 w 965"/>
                <a:gd name="T25" fmla="*/ 19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5" h="965">
                  <a:moveTo>
                    <a:pt x="824" y="824"/>
                  </a:moveTo>
                  <a:cubicBezTo>
                    <a:pt x="736" y="911"/>
                    <a:pt x="616" y="965"/>
                    <a:pt x="483" y="965"/>
                  </a:cubicBezTo>
                  <a:cubicBezTo>
                    <a:pt x="217" y="965"/>
                    <a:pt x="0" y="749"/>
                    <a:pt x="0" y="483"/>
                  </a:cubicBezTo>
                  <a:cubicBezTo>
                    <a:pt x="0" y="217"/>
                    <a:pt x="217" y="0"/>
                    <a:pt x="483" y="0"/>
                  </a:cubicBezTo>
                  <a:cubicBezTo>
                    <a:pt x="749" y="0"/>
                    <a:pt x="965" y="217"/>
                    <a:pt x="965" y="483"/>
                  </a:cubicBezTo>
                  <a:cubicBezTo>
                    <a:pt x="965" y="616"/>
                    <a:pt x="911" y="736"/>
                    <a:pt x="824" y="824"/>
                  </a:cubicBezTo>
                  <a:moveTo>
                    <a:pt x="190" y="190"/>
                  </a:moveTo>
                  <a:cubicBezTo>
                    <a:pt x="115" y="265"/>
                    <a:pt x="69" y="369"/>
                    <a:pt x="69" y="483"/>
                  </a:cubicBezTo>
                  <a:cubicBezTo>
                    <a:pt x="69" y="711"/>
                    <a:pt x="254" y="897"/>
                    <a:pt x="483" y="897"/>
                  </a:cubicBezTo>
                  <a:cubicBezTo>
                    <a:pt x="597" y="897"/>
                    <a:pt x="700" y="850"/>
                    <a:pt x="775" y="775"/>
                  </a:cubicBezTo>
                  <a:cubicBezTo>
                    <a:pt x="850" y="700"/>
                    <a:pt x="897" y="597"/>
                    <a:pt x="897" y="483"/>
                  </a:cubicBezTo>
                  <a:cubicBezTo>
                    <a:pt x="897" y="254"/>
                    <a:pt x="711" y="69"/>
                    <a:pt x="483" y="69"/>
                  </a:cubicBezTo>
                  <a:cubicBezTo>
                    <a:pt x="369" y="69"/>
                    <a:pt x="265" y="115"/>
                    <a:pt x="190" y="1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ṣ1iḍè"/>
            <p:cNvSpPr/>
            <p:nvPr/>
          </p:nvSpPr>
          <p:spPr bwMode="auto">
            <a:xfrm>
              <a:off x="6600826" y="4021138"/>
              <a:ext cx="1638300" cy="1635125"/>
            </a:xfrm>
            <a:custGeom>
              <a:avLst/>
              <a:gdLst>
                <a:gd name="T0" fmla="*/ 459 w 496"/>
                <a:gd name="T1" fmla="*/ 459 h 496"/>
                <a:gd name="T2" fmla="*/ 459 w 496"/>
                <a:gd name="T3" fmla="*/ 459 h 496"/>
                <a:gd name="T4" fmla="*/ 325 w 496"/>
                <a:gd name="T5" fmla="*/ 459 h 496"/>
                <a:gd name="T6" fmla="*/ 0 w 496"/>
                <a:gd name="T7" fmla="*/ 109 h 496"/>
                <a:gd name="T8" fmla="*/ 109 w 496"/>
                <a:gd name="T9" fmla="*/ 0 h 496"/>
                <a:gd name="T10" fmla="*/ 459 w 496"/>
                <a:gd name="T11" fmla="*/ 325 h 496"/>
                <a:gd name="T12" fmla="*/ 459 w 496"/>
                <a:gd name="T13" fmla="*/ 459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496">
                  <a:moveTo>
                    <a:pt x="459" y="459"/>
                  </a:moveTo>
                  <a:cubicBezTo>
                    <a:pt x="459" y="459"/>
                    <a:pt x="459" y="459"/>
                    <a:pt x="459" y="459"/>
                  </a:cubicBezTo>
                  <a:cubicBezTo>
                    <a:pt x="422" y="496"/>
                    <a:pt x="362" y="496"/>
                    <a:pt x="325" y="45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59" y="325"/>
                    <a:pt x="459" y="325"/>
                    <a:pt x="459" y="325"/>
                  </a:cubicBezTo>
                  <a:cubicBezTo>
                    <a:pt x="496" y="362"/>
                    <a:pt x="496" y="422"/>
                    <a:pt x="459" y="4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şļîḋé"/>
            <p:cNvSpPr/>
            <p:nvPr/>
          </p:nvSpPr>
          <p:spPr bwMode="auto">
            <a:xfrm>
              <a:off x="6600826" y="4021138"/>
              <a:ext cx="369888" cy="368300"/>
            </a:xfrm>
            <a:custGeom>
              <a:avLst/>
              <a:gdLst>
                <a:gd name="T0" fmla="*/ 227 w 233"/>
                <a:gd name="T1" fmla="*/ 0 h 232"/>
                <a:gd name="T2" fmla="*/ 0 w 233"/>
                <a:gd name="T3" fmla="*/ 226 h 232"/>
                <a:gd name="T4" fmla="*/ 7 w 233"/>
                <a:gd name="T5" fmla="*/ 232 h 232"/>
                <a:gd name="T6" fmla="*/ 233 w 233"/>
                <a:gd name="T7" fmla="*/ 6 h 232"/>
                <a:gd name="T8" fmla="*/ 227 w 23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32">
                  <a:moveTo>
                    <a:pt x="227" y="0"/>
                  </a:moveTo>
                  <a:lnTo>
                    <a:pt x="0" y="226"/>
                  </a:lnTo>
                  <a:lnTo>
                    <a:pt x="7" y="232"/>
                  </a:lnTo>
                  <a:lnTo>
                    <a:pt x="233" y="6"/>
                  </a:lnTo>
                  <a:lnTo>
                    <a:pt x="2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šľïdê"/>
            <p:cNvSpPr/>
            <p:nvPr/>
          </p:nvSpPr>
          <p:spPr bwMode="auto">
            <a:xfrm>
              <a:off x="6811963" y="4232275"/>
              <a:ext cx="393700" cy="392113"/>
            </a:xfrm>
            <a:custGeom>
              <a:avLst/>
              <a:gdLst>
                <a:gd name="T0" fmla="*/ 248 w 248"/>
                <a:gd name="T1" fmla="*/ 10 h 247"/>
                <a:gd name="T2" fmla="*/ 237 w 248"/>
                <a:gd name="T3" fmla="*/ 0 h 247"/>
                <a:gd name="T4" fmla="*/ 0 w 248"/>
                <a:gd name="T5" fmla="*/ 234 h 247"/>
                <a:gd name="T6" fmla="*/ 11 w 248"/>
                <a:gd name="T7" fmla="*/ 247 h 247"/>
                <a:gd name="T8" fmla="*/ 248 w 248"/>
                <a:gd name="T9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7">
                  <a:moveTo>
                    <a:pt x="248" y="10"/>
                  </a:moveTo>
                  <a:lnTo>
                    <a:pt x="237" y="0"/>
                  </a:lnTo>
                  <a:lnTo>
                    <a:pt x="0" y="234"/>
                  </a:lnTo>
                  <a:lnTo>
                    <a:pt x="11" y="247"/>
                  </a:lnTo>
                  <a:lnTo>
                    <a:pt x="24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ŝḷiḋe"/>
            <p:cNvSpPr/>
            <p:nvPr/>
          </p:nvSpPr>
          <p:spPr bwMode="auto">
            <a:xfrm>
              <a:off x="7031038" y="4449763"/>
              <a:ext cx="412750" cy="411163"/>
            </a:xfrm>
            <a:custGeom>
              <a:avLst/>
              <a:gdLst>
                <a:gd name="T0" fmla="*/ 260 w 260"/>
                <a:gd name="T1" fmla="*/ 10 h 259"/>
                <a:gd name="T2" fmla="*/ 247 w 260"/>
                <a:gd name="T3" fmla="*/ 0 h 259"/>
                <a:gd name="T4" fmla="*/ 0 w 260"/>
                <a:gd name="T5" fmla="*/ 247 h 259"/>
                <a:gd name="T6" fmla="*/ 10 w 260"/>
                <a:gd name="T7" fmla="*/ 259 h 259"/>
                <a:gd name="T8" fmla="*/ 260 w 260"/>
                <a:gd name="T9" fmla="*/ 1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59">
                  <a:moveTo>
                    <a:pt x="260" y="10"/>
                  </a:moveTo>
                  <a:lnTo>
                    <a:pt x="247" y="0"/>
                  </a:lnTo>
                  <a:lnTo>
                    <a:pt x="0" y="247"/>
                  </a:lnTo>
                  <a:lnTo>
                    <a:pt x="10" y="259"/>
                  </a:lnTo>
                  <a:lnTo>
                    <a:pt x="26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$lîďè"/>
            <p:cNvSpPr/>
            <p:nvPr/>
          </p:nvSpPr>
          <p:spPr bwMode="auto">
            <a:xfrm>
              <a:off x="7248526" y="4667250"/>
              <a:ext cx="428625" cy="428625"/>
            </a:xfrm>
            <a:custGeom>
              <a:avLst/>
              <a:gdLst>
                <a:gd name="T0" fmla="*/ 270 w 270"/>
                <a:gd name="T1" fmla="*/ 10 h 270"/>
                <a:gd name="T2" fmla="*/ 258 w 270"/>
                <a:gd name="T3" fmla="*/ 0 h 270"/>
                <a:gd name="T4" fmla="*/ 0 w 270"/>
                <a:gd name="T5" fmla="*/ 257 h 270"/>
                <a:gd name="T6" fmla="*/ 10 w 270"/>
                <a:gd name="T7" fmla="*/ 270 h 270"/>
                <a:gd name="T8" fmla="*/ 270 w 270"/>
                <a:gd name="T9" fmla="*/ 1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0">
                  <a:moveTo>
                    <a:pt x="270" y="10"/>
                  </a:moveTo>
                  <a:lnTo>
                    <a:pt x="258" y="0"/>
                  </a:lnTo>
                  <a:lnTo>
                    <a:pt x="0" y="257"/>
                  </a:lnTo>
                  <a:lnTo>
                    <a:pt x="10" y="270"/>
                  </a:lnTo>
                  <a:lnTo>
                    <a:pt x="27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S1îḓé"/>
            <p:cNvSpPr/>
            <p:nvPr/>
          </p:nvSpPr>
          <p:spPr bwMode="auto">
            <a:xfrm>
              <a:off x="7466013" y="4884738"/>
              <a:ext cx="446088" cy="444500"/>
            </a:xfrm>
            <a:custGeom>
              <a:avLst/>
              <a:gdLst>
                <a:gd name="T0" fmla="*/ 281 w 281"/>
                <a:gd name="T1" fmla="*/ 10 h 280"/>
                <a:gd name="T2" fmla="*/ 271 w 281"/>
                <a:gd name="T3" fmla="*/ 0 h 280"/>
                <a:gd name="T4" fmla="*/ 0 w 281"/>
                <a:gd name="T5" fmla="*/ 268 h 280"/>
                <a:gd name="T6" fmla="*/ 11 w 281"/>
                <a:gd name="T7" fmla="*/ 280 h 280"/>
                <a:gd name="T8" fmla="*/ 281 w 281"/>
                <a:gd name="T9" fmla="*/ 1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0">
                  <a:moveTo>
                    <a:pt x="281" y="10"/>
                  </a:moveTo>
                  <a:lnTo>
                    <a:pt x="271" y="0"/>
                  </a:lnTo>
                  <a:lnTo>
                    <a:pt x="0" y="268"/>
                  </a:lnTo>
                  <a:lnTo>
                    <a:pt x="11" y="280"/>
                  </a:lnTo>
                  <a:lnTo>
                    <a:pt x="28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$1iḓê"/>
            <p:cNvSpPr/>
            <p:nvPr/>
          </p:nvSpPr>
          <p:spPr bwMode="auto">
            <a:xfrm>
              <a:off x="7683501" y="5102225"/>
              <a:ext cx="463550" cy="460375"/>
            </a:xfrm>
            <a:custGeom>
              <a:avLst/>
              <a:gdLst>
                <a:gd name="T0" fmla="*/ 7 w 140"/>
                <a:gd name="T1" fmla="*/ 140 h 140"/>
                <a:gd name="T2" fmla="*/ 140 w 140"/>
                <a:gd name="T3" fmla="*/ 7 h 140"/>
                <a:gd name="T4" fmla="*/ 135 w 140"/>
                <a:gd name="T5" fmla="*/ 0 h 140"/>
                <a:gd name="T6" fmla="*/ 0 w 140"/>
                <a:gd name="T7" fmla="*/ 135 h 140"/>
                <a:gd name="T8" fmla="*/ 7 w 140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7" y="140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38" y="4"/>
                    <a:pt x="136" y="2"/>
                    <a:pt x="135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" y="136"/>
                    <a:pt x="4" y="138"/>
                    <a:pt x="7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ṥľïḓè"/>
            <p:cNvSpPr/>
            <p:nvPr/>
          </p:nvSpPr>
          <p:spPr bwMode="auto">
            <a:xfrm>
              <a:off x="6600826" y="4119563"/>
              <a:ext cx="1558925" cy="1536700"/>
            </a:xfrm>
            <a:custGeom>
              <a:avLst/>
              <a:gdLst>
                <a:gd name="T0" fmla="*/ 440 w 472"/>
                <a:gd name="T1" fmla="*/ 334 h 466"/>
                <a:gd name="T2" fmla="*/ 79 w 472"/>
                <a:gd name="T3" fmla="*/ 0 h 466"/>
                <a:gd name="T4" fmla="*/ 0 w 472"/>
                <a:gd name="T5" fmla="*/ 79 h 466"/>
                <a:gd name="T6" fmla="*/ 325 w 472"/>
                <a:gd name="T7" fmla="*/ 429 h 466"/>
                <a:gd name="T8" fmla="*/ 459 w 472"/>
                <a:gd name="T9" fmla="*/ 429 h 466"/>
                <a:gd name="T10" fmla="*/ 470 w 472"/>
                <a:gd name="T11" fmla="*/ 416 h 466"/>
                <a:gd name="T12" fmla="*/ 440 w 472"/>
                <a:gd name="T13" fmla="*/ 334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466">
                  <a:moveTo>
                    <a:pt x="440" y="334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25" y="429"/>
                    <a:pt x="325" y="429"/>
                    <a:pt x="325" y="429"/>
                  </a:cubicBezTo>
                  <a:cubicBezTo>
                    <a:pt x="362" y="466"/>
                    <a:pt x="422" y="466"/>
                    <a:pt x="459" y="429"/>
                  </a:cubicBezTo>
                  <a:cubicBezTo>
                    <a:pt x="463" y="425"/>
                    <a:pt x="467" y="421"/>
                    <a:pt x="470" y="416"/>
                  </a:cubicBezTo>
                  <a:cubicBezTo>
                    <a:pt x="472" y="387"/>
                    <a:pt x="462" y="357"/>
                    <a:pt x="440" y="3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Sḻïḑé"/>
            <p:cNvSpPr/>
            <p:nvPr/>
          </p:nvSpPr>
          <p:spPr bwMode="auto">
            <a:xfrm>
              <a:off x="5402263" y="1881188"/>
              <a:ext cx="941388" cy="942975"/>
            </a:xfrm>
            <a:custGeom>
              <a:avLst/>
              <a:gdLst>
                <a:gd name="T0" fmla="*/ 0 w 285"/>
                <a:gd name="T1" fmla="*/ 0 h 286"/>
                <a:gd name="T2" fmla="*/ 285 w 285"/>
                <a:gd name="T3" fmla="*/ 286 h 286"/>
                <a:gd name="T4" fmla="*/ 0 w 285"/>
                <a:gd name="T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86">
                  <a:moveTo>
                    <a:pt x="0" y="0"/>
                  </a:moveTo>
                  <a:cubicBezTo>
                    <a:pt x="285" y="286"/>
                    <a:pt x="285" y="286"/>
                    <a:pt x="285" y="286"/>
                  </a:cubicBezTo>
                  <a:cubicBezTo>
                    <a:pt x="285" y="128"/>
                    <a:pt x="158" y="0"/>
                    <a:pt x="0" y="0"/>
                  </a:cubicBez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80865" y="4120515"/>
            <a:ext cx="2769870" cy="467995"/>
            <a:chOff x="6951" y="6489"/>
            <a:chExt cx="3907" cy="660"/>
          </a:xfrm>
        </p:grpSpPr>
        <p:grpSp>
          <p:nvGrpSpPr>
            <p:cNvPr id="3" name="组合 2"/>
            <p:cNvGrpSpPr/>
            <p:nvPr/>
          </p:nvGrpSpPr>
          <p:grpSpPr>
            <a:xfrm>
              <a:off x="6951" y="6489"/>
              <a:ext cx="1635" cy="654"/>
              <a:chOff x="6436362" y="5643504"/>
              <a:chExt cx="881498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4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5" name="箭头: V 形 29"/>
              <p:cNvSpPr/>
              <p:nvPr/>
            </p:nvSpPr>
            <p:spPr>
              <a:xfrm>
                <a:off x="6436362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8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587" y="6492"/>
              <a:ext cx="1152" cy="654"/>
              <a:chOff x="6696583" y="5643504"/>
              <a:chExt cx="621277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14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29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9706" y="6495"/>
              <a:ext cx="1152" cy="654"/>
              <a:chOff x="6696583" y="5643504"/>
              <a:chExt cx="621277" cy="361056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26A886"/>
                </a:gs>
                <a:gs pos="83000">
                  <a:srgbClr val="269C86"/>
                </a:gs>
                <a:gs pos="100000">
                  <a:srgbClr val="269C86"/>
                </a:gs>
              </a:gsLst>
              <a:lin ang="5400000" scaled="1"/>
            </a:gradFill>
          </p:grpSpPr>
          <p:sp>
            <p:nvSpPr>
              <p:cNvPr id="37" name="箭头: V 形 16"/>
              <p:cNvSpPr/>
              <p:nvPr/>
            </p:nvSpPr>
            <p:spPr>
              <a:xfrm>
                <a:off x="6696583" y="5643504"/>
                <a:ext cx="361056" cy="36105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38" name="箭头: V 形 30"/>
              <p:cNvSpPr/>
              <p:nvPr/>
            </p:nvSpPr>
            <p:spPr>
              <a:xfrm>
                <a:off x="7096345" y="5714941"/>
                <a:ext cx="221515" cy="22151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</p:grpSp>
      </p:grpSp>
      <p:sp>
        <p:nvSpPr>
          <p:cNvPr id="41" name="iconfont-11607-6151228"/>
          <p:cNvSpPr/>
          <p:nvPr/>
        </p:nvSpPr>
        <p:spPr>
          <a:xfrm>
            <a:off x="2608580" y="3152775"/>
            <a:ext cx="508000" cy="581025"/>
          </a:xfrm>
          <a:custGeom>
            <a:avLst/>
            <a:gdLst>
              <a:gd name="T0" fmla="*/ 1120 w 11200"/>
              <a:gd name="T1" fmla="*/ 5866 h 12800"/>
              <a:gd name="T2" fmla="*/ 1120 w 11200"/>
              <a:gd name="T3" fmla="*/ 11734 h 12800"/>
              <a:gd name="T4" fmla="*/ 10080 w 11200"/>
              <a:gd name="T5" fmla="*/ 11734 h 12800"/>
              <a:gd name="T6" fmla="*/ 10080 w 11200"/>
              <a:gd name="T7" fmla="*/ 5866 h 12800"/>
              <a:gd name="T8" fmla="*/ 1120 w 11200"/>
              <a:gd name="T9" fmla="*/ 5866 h 12800"/>
              <a:gd name="T10" fmla="*/ 0 w 11200"/>
              <a:gd name="T11" fmla="*/ 4800 h 12800"/>
              <a:gd name="T12" fmla="*/ 11200 w 11200"/>
              <a:gd name="T13" fmla="*/ 4800 h 12800"/>
              <a:gd name="T14" fmla="*/ 11200 w 11200"/>
              <a:gd name="T15" fmla="*/ 12800 h 12800"/>
              <a:gd name="T16" fmla="*/ 0 w 11200"/>
              <a:gd name="T17" fmla="*/ 12800 h 12800"/>
              <a:gd name="T18" fmla="*/ 0 w 11200"/>
              <a:gd name="T19" fmla="*/ 4800 h 12800"/>
              <a:gd name="T20" fmla="*/ 5040 w 11200"/>
              <a:gd name="T21" fmla="*/ 8924 h 12800"/>
              <a:gd name="T22" fmla="*/ 4480 w 11200"/>
              <a:gd name="T23" fmla="*/ 8000 h 12800"/>
              <a:gd name="T24" fmla="*/ 5600 w 11200"/>
              <a:gd name="T25" fmla="*/ 6934 h 12800"/>
              <a:gd name="T26" fmla="*/ 6720 w 11200"/>
              <a:gd name="T27" fmla="*/ 8000 h 12800"/>
              <a:gd name="T28" fmla="*/ 6160 w 11200"/>
              <a:gd name="T29" fmla="*/ 8924 h 12800"/>
              <a:gd name="T30" fmla="*/ 6160 w 11200"/>
              <a:gd name="T31" fmla="*/ 10374 h 12800"/>
              <a:gd name="T32" fmla="*/ 5600 w 11200"/>
              <a:gd name="T33" fmla="*/ 10934 h 12800"/>
              <a:gd name="T34" fmla="*/ 5040 w 11200"/>
              <a:gd name="T35" fmla="*/ 10374 h 12800"/>
              <a:gd name="T36" fmla="*/ 5040 w 11200"/>
              <a:gd name="T37" fmla="*/ 8924 h 12800"/>
              <a:gd name="T38" fmla="*/ 3360 w 11200"/>
              <a:gd name="T39" fmla="*/ 4800 h 12800"/>
              <a:gd name="T40" fmla="*/ 7840 w 11200"/>
              <a:gd name="T41" fmla="*/ 4800 h 12800"/>
              <a:gd name="T42" fmla="*/ 7840 w 11200"/>
              <a:gd name="T43" fmla="*/ 3200 h 12800"/>
              <a:gd name="T44" fmla="*/ 5600 w 11200"/>
              <a:gd name="T45" fmla="*/ 1066 h 12800"/>
              <a:gd name="T46" fmla="*/ 3360 w 11200"/>
              <a:gd name="T47" fmla="*/ 3200 h 12800"/>
              <a:gd name="T48" fmla="*/ 3360 w 11200"/>
              <a:gd name="T49" fmla="*/ 4800 h 12800"/>
              <a:gd name="T50" fmla="*/ 5600 w 11200"/>
              <a:gd name="T51" fmla="*/ 0 h 12800"/>
              <a:gd name="T52" fmla="*/ 8960 w 11200"/>
              <a:gd name="T53" fmla="*/ 3200 h 12800"/>
              <a:gd name="T54" fmla="*/ 8960 w 11200"/>
              <a:gd name="T55" fmla="*/ 4800 h 12800"/>
              <a:gd name="T56" fmla="*/ 2240 w 11200"/>
              <a:gd name="T57" fmla="*/ 4800 h 12800"/>
              <a:gd name="T58" fmla="*/ 2240 w 11200"/>
              <a:gd name="T59" fmla="*/ 3200 h 12800"/>
              <a:gd name="T60" fmla="*/ 5600 w 11200"/>
              <a:gd name="T61" fmla="*/ 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00" h="12800">
                <a:moveTo>
                  <a:pt x="1120" y="5866"/>
                </a:moveTo>
                <a:lnTo>
                  <a:pt x="1120" y="11734"/>
                </a:lnTo>
                <a:lnTo>
                  <a:pt x="10080" y="11734"/>
                </a:lnTo>
                <a:lnTo>
                  <a:pt x="10080" y="5866"/>
                </a:lnTo>
                <a:lnTo>
                  <a:pt x="1120" y="5866"/>
                </a:lnTo>
                <a:close/>
                <a:moveTo>
                  <a:pt x="0" y="4800"/>
                </a:moveTo>
                <a:lnTo>
                  <a:pt x="11200" y="4800"/>
                </a:lnTo>
                <a:lnTo>
                  <a:pt x="11200" y="12800"/>
                </a:lnTo>
                <a:lnTo>
                  <a:pt x="0" y="12800"/>
                </a:lnTo>
                <a:lnTo>
                  <a:pt x="0" y="4800"/>
                </a:lnTo>
                <a:close/>
                <a:moveTo>
                  <a:pt x="5040" y="8924"/>
                </a:moveTo>
                <a:cubicBezTo>
                  <a:pt x="4706" y="8740"/>
                  <a:pt x="4480" y="8395"/>
                  <a:pt x="4480" y="8000"/>
                </a:cubicBezTo>
                <a:cubicBezTo>
                  <a:pt x="4480" y="7411"/>
                  <a:pt x="4982" y="6934"/>
                  <a:pt x="5600" y="6934"/>
                </a:cubicBezTo>
                <a:cubicBezTo>
                  <a:pt x="6218" y="6934"/>
                  <a:pt x="6720" y="7411"/>
                  <a:pt x="6720" y="8000"/>
                </a:cubicBezTo>
                <a:cubicBezTo>
                  <a:pt x="6720" y="8395"/>
                  <a:pt x="6494" y="8739"/>
                  <a:pt x="6160" y="8924"/>
                </a:cubicBezTo>
                <a:lnTo>
                  <a:pt x="6160" y="10374"/>
                </a:lnTo>
                <a:cubicBezTo>
                  <a:pt x="6160" y="10683"/>
                  <a:pt x="5909" y="10934"/>
                  <a:pt x="5600" y="10934"/>
                </a:cubicBezTo>
                <a:cubicBezTo>
                  <a:pt x="5291" y="10934"/>
                  <a:pt x="5040" y="10683"/>
                  <a:pt x="5040" y="10374"/>
                </a:cubicBezTo>
                <a:lnTo>
                  <a:pt x="5040" y="8924"/>
                </a:lnTo>
                <a:close/>
                <a:moveTo>
                  <a:pt x="3360" y="4800"/>
                </a:moveTo>
                <a:lnTo>
                  <a:pt x="7840" y="4800"/>
                </a:lnTo>
                <a:lnTo>
                  <a:pt x="7840" y="3200"/>
                </a:lnTo>
                <a:cubicBezTo>
                  <a:pt x="7840" y="2022"/>
                  <a:pt x="6837" y="1066"/>
                  <a:pt x="5600" y="1066"/>
                </a:cubicBezTo>
                <a:cubicBezTo>
                  <a:pt x="4363" y="1066"/>
                  <a:pt x="3360" y="2022"/>
                  <a:pt x="3360" y="3200"/>
                </a:cubicBezTo>
                <a:lnTo>
                  <a:pt x="3360" y="4800"/>
                </a:lnTo>
                <a:close/>
                <a:moveTo>
                  <a:pt x="5600" y="0"/>
                </a:moveTo>
                <a:cubicBezTo>
                  <a:pt x="7456" y="0"/>
                  <a:pt x="8960" y="1432"/>
                  <a:pt x="8960" y="3200"/>
                </a:cubicBezTo>
                <a:lnTo>
                  <a:pt x="8960" y="4800"/>
                </a:lnTo>
                <a:lnTo>
                  <a:pt x="2240" y="4800"/>
                </a:lnTo>
                <a:lnTo>
                  <a:pt x="2240" y="3200"/>
                </a:lnTo>
                <a:cubicBezTo>
                  <a:pt x="2240" y="1432"/>
                  <a:pt x="3744" y="0"/>
                  <a:pt x="5600" y="0"/>
                </a:cubicBezTo>
                <a:close/>
              </a:path>
            </a:pathLst>
          </a:custGeom>
          <a:solidFill>
            <a:srgbClr val="2F7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97383" y="592043"/>
            <a:ext cx="1968759" cy="702935"/>
            <a:chOff x="2045389" y="1751033"/>
            <a:chExt cx="1968759" cy="702935"/>
          </a:xfrm>
        </p:grpSpPr>
        <p:sp>
          <p:nvSpPr>
            <p:cNvPr id="23" name="矩形: 圆角 22"/>
            <p:cNvSpPr/>
            <p:nvPr/>
          </p:nvSpPr>
          <p:spPr>
            <a:xfrm>
              <a:off x="2045389" y="2043421"/>
              <a:ext cx="1968759" cy="410547"/>
            </a:xfrm>
            <a:prstGeom prst="roundRect">
              <a:avLst>
                <a:gd name="adj" fmla="val 36667"/>
              </a:avLst>
            </a:prstGeom>
            <a:gradFill>
              <a:gsLst>
                <a:gs pos="0">
                  <a:srgbClr val="26A886"/>
                </a:gs>
                <a:gs pos="100000">
                  <a:srgbClr val="28808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16697" y="1751033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课堂引入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23364" y="1587366"/>
            <a:ext cx="3699484" cy="587828"/>
            <a:chOff x="1160698" y="922622"/>
            <a:chExt cx="3699484" cy="587828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1160698" y="922622"/>
              <a:ext cx="671804" cy="587828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1832502" y="954926"/>
              <a:ext cx="30276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什么是联锁试验？</a:t>
              </a:r>
              <a:endParaRPr lang="zh-CN" altLang="en-US" sz="2800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8695" y="2327340"/>
            <a:ext cx="6030745" cy="9772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342900" indent="0" algn="l" fontAlgn="auto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/>
              <a:t>    </a:t>
            </a:r>
            <a:r>
              <a:rPr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联锁试验可以验证联锁关系，防止联锁失效、发现设备隐患。</a:t>
            </a:r>
            <a:endParaRPr lang="zh-CN" altLang="en-US" dirty="0"/>
          </a:p>
        </p:txBody>
      </p:sp>
      <p:pic>
        <p:nvPicPr>
          <p:cNvPr id="11" name="图片 10" descr="C:\Users\Administrator\Desktop\图片-信号灯(1).png图片-信号灯(1)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70804" y="3572994"/>
            <a:ext cx="3840898" cy="2400575"/>
          </a:xfrm>
          <a:prstGeom prst="rect">
            <a:avLst/>
          </a:prstGeom>
          <a:ln w="57150">
            <a:solidFill>
              <a:srgbClr val="26A886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541905" y="3961130"/>
            <a:ext cx="2660015" cy="5232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41905" y="1758315"/>
            <a:ext cx="2660015" cy="5232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657274" y="878706"/>
            <a:ext cx="5477484" cy="587828"/>
            <a:chOff x="1160698" y="922622"/>
            <a:chExt cx="5477484" cy="587828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1160698" y="922622"/>
              <a:ext cx="671804" cy="587828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1832502" y="954926"/>
              <a:ext cx="48056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信号联锁关系试验的基本依据</a:t>
              </a:r>
              <a:endParaRPr lang="zh-CN" altLang="en-US" sz="2800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41905" y="2877185"/>
            <a:ext cx="2660015" cy="536575"/>
            <a:chOff x="4333" y="5337"/>
            <a:chExt cx="4189" cy="845"/>
          </a:xfrm>
        </p:grpSpPr>
        <p:sp>
          <p:nvSpPr>
            <p:cNvPr id="6" name="矩形 5"/>
            <p:cNvSpPr/>
            <p:nvPr/>
          </p:nvSpPr>
          <p:spPr>
            <a:xfrm>
              <a:off x="4333" y="5358"/>
              <a:ext cx="4189" cy="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809" y="5337"/>
              <a:ext cx="2885" cy="8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algn="l">
                <a:lnSpc>
                  <a:spcPct val="120000"/>
                </a:lnSpc>
                <a:buClrTx/>
                <a:buSzTx/>
                <a:buFont typeface="Arial" panose="020B0604020202020204" pitchFamily="34" charset="0"/>
              </a:pPr>
              <a:r>
                <a:rPr lang="zh-CN" altLang="en-US" sz="2400" b="1" dirty="0">
                  <a:ln>
                    <a:noFill/>
                  </a:ln>
                  <a:solidFill>
                    <a:srgbClr val="269985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技术条件</a:t>
              </a:r>
              <a:endParaRPr lang="zh-CN" altLang="en-US" sz="2400" dirty="0">
                <a:ln>
                  <a:noFill/>
                </a:ln>
                <a:solidFill>
                  <a:srgbClr val="279384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34615" y="3955415"/>
            <a:ext cx="2358390" cy="5340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342900" algn="l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ln>
                  <a:noFill/>
                </a:ln>
                <a:solidFill>
                  <a:srgbClr val="269985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信号联锁图表</a:t>
            </a:r>
          </a:p>
        </p:txBody>
      </p:sp>
      <p:grpSp>
        <p:nvGrpSpPr>
          <p:cNvPr id="3" name="组合 2"/>
          <p:cNvGrpSpPr/>
          <p:nvPr/>
        </p:nvGrpSpPr>
        <p:grpSpPr>
          <a:xfrm rot="5400000">
            <a:off x="3646170" y="2522220"/>
            <a:ext cx="526415" cy="187325"/>
            <a:chOff x="6436362" y="5643504"/>
            <a:chExt cx="621277" cy="36105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26A886"/>
              </a:gs>
              <a:gs pos="83000">
                <a:srgbClr val="269C86"/>
              </a:gs>
              <a:gs pos="100000">
                <a:srgbClr val="269C86"/>
              </a:gs>
            </a:gsLst>
            <a:lin ang="5400000" scaled="1"/>
          </a:gradFill>
        </p:grpSpPr>
        <p:sp>
          <p:nvSpPr>
            <p:cNvPr id="17" name="箭头: V 形 16"/>
            <p:cNvSpPr/>
            <p:nvPr/>
          </p:nvSpPr>
          <p:spPr>
            <a:xfrm>
              <a:off x="6696583" y="5643504"/>
              <a:ext cx="361056" cy="36105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5" name="箭头: V 形 29"/>
            <p:cNvSpPr/>
            <p:nvPr/>
          </p:nvSpPr>
          <p:spPr>
            <a:xfrm>
              <a:off x="6436362" y="5714941"/>
              <a:ext cx="221515" cy="22151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329690" y="4730750"/>
            <a:ext cx="6009640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具体每条进路中检查的联锁功能、应该符合这些规范、条件及联锁图表的要求。</a:t>
            </a:r>
          </a:p>
        </p:txBody>
      </p:sp>
      <p:grpSp>
        <p:nvGrpSpPr>
          <p:cNvPr id="18" name="组合 17"/>
          <p:cNvGrpSpPr/>
          <p:nvPr/>
        </p:nvGrpSpPr>
        <p:grpSpPr>
          <a:xfrm rot="5400000">
            <a:off x="3646170" y="3613150"/>
            <a:ext cx="526415" cy="187325"/>
            <a:chOff x="6436362" y="5643504"/>
            <a:chExt cx="621277" cy="36105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26A886"/>
              </a:gs>
              <a:gs pos="83000">
                <a:srgbClr val="269C86"/>
              </a:gs>
              <a:gs pos="100000">
                <a:srgbClr val="269C86"/>
              </a:gs>
            </a:gsLst>
            <a:lin ang="5400000" scaled="1"/>
          </a:gradFill>
        </p:grpSpPr>
        <p:sp>
          <p:nvSpPr>
            <p:cNvPr id="19" name="箭头: V 形 16"/>
            <p:cNvSpPr/>
            <p:nvPr/>
          </p:nvSpPr>
          <p:spPr>
            <a:xfrm>
              <a:off x="6696583" y="5643504"/>
              <a:ext cx="361056" cy="36105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2" name="箭头: V 形 29"/>
            <p:cNvSpPr/>
            <p:nvPr/>
          </p:nvSpPr>
          <p:spPr>
            <a:xfrm>
              <a:off x="6436362" y="5714941"/>
              <a:ext cx="221515" cy="221515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232660" y="1744345"/>
            <a:ext cx="2969260" cy="5340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342900" indent="0" algn="l" fontAlgn="auto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n>
                  <a:noFill/>
                </a:ln>
                <a:solidFill>
                  <a:srgbClr val="269985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信号联锁技术规范</a:t>
            </a:r>
            <a:endParaRPr lang="zh-CN" altLang="en-US" sz="2400" dirty="0">
              <a:ln>
                <a:noFill/>
              </a:ln>
              <a:solidFill>
                <a:srgbClr val="279384"/>
              </a:solidFill>
              <a:effectLst/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97383" y="592043"/>
            <a:ext cx="1968759" cy="702935"/>
            <a:chOff x="2045389" y="1751033"/>
            <a:chExt cx="1968759" cy="702935"/>
          </a:xfrm>
        </p:grpSpPr>
        <p:sp>
          <p:nvSpPr>
            <p:cNvPr id="23" name="矩形: 圆角 22"/>
            <p:cNvSpPr/>
            <p:nvPr/>
          </p:nvSpPr>
          <p:spPr>
            <a:xfrm>
              <a:off x="2045389" y="2043421"/>
              <a:ext cx="1968759" cy="410547"/>
            </a:xfrm>
            <a:prstGeom prst="roundRect">
              <a:avLst>
                <a:gd name="adj" fmla="val 36667"/>
              </a:avLst>
            </a:prstGeom>
            <a:gradFill>
              <a:gsLst>
                <a:gs pos="0">
                  <a:srgbClr val="26A886"/>
                </a:gs>
                <a:gs pos="100000">
                  <a:srgbClr val="28808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16697" y="1751033"/>
              <a:ext cx="1808480" cy="583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联锁试验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96940" y="1712660"/>
            <a:ext cx="6030745" cy="9772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342900" indent="0" algn="l" fontAlgn="auto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/>
              <a:t>    </a:t>
            </a:r>
            <a:r>
              <a:rPr dirty="0">
                <a:solidFill>
                  <a:schemeClr val="tx1">
                    <a:lumMod val="65000"/>
                    <a:lumOff val="35000"/>
                  </a:schemeClr>
                </a:solidFill>
                <a:sym typeface="+mn-ea"/>
              </a:rPr>
              <a:t>试验过程中应对各项要求进行逐项试验，核对其正确性。</a:t>
            </a:r>
          </a:p>
        </p:txBody>
      </p:sp>
      <p:pic>
        <p:nvPicPr>
          <p:cNvPr id="11" name="图片 10" descr="C:\Users\Administrator\Desktop\铁路信号灯.jpg铁路信号灯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412875" y="3042285"/>
            <a:ext cx="4684395" cy="2635885"/>
          </a:xfrm>
          <a:prstGeom prst="rect">
            <a:avLst/>
          </a:prstGeom>
          <a:ln w="57150">
            <a:solidFill>
              <a:srgbClr val="26A886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9020" y="2941320"/>
            <a:ext cx="340487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进路联锁试验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55545" y="2535555"/>
            <a:ext cx="3404870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汉仪菱心体简" panose="02010609000101010101" pitchFamily="49" charset="-122"/>
                <a:ea typeface="汉仪菱心体简" panose="02010609000101010101" pitchFamily="49" charset="-122"/>
                <a:sym typeface="+mn-ea"/>
              </a:rPr>
              <a:t>信号开放前试验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8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汉仪菱心体简" panose="02010609000101010101" pitchFamily="49" charset="-122"/>
                <a:ea typeface="汉仪菱心体简" panose="02010609000101010101" pitchFamily="49" charset="-122"/>
                <a:sym typeface="+mn-ea"/>
              </a:rPr>
              <a:t>信号开放后试验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141133" y="355578"/>
            <a:ext cx="5773546" cy="742990"/>
            <a:chOff x="3136990" y="384631"/>
            <a:chExt cx="5773546" cy="742990"/>
          </a:xfrm>
        </p:grpSpPr>
        <p:sp>
          <p:nvSpPr>
            <p:cNvPr id="7" name="文本框 6"/>
            <p:cNvSpPr txBox="1"/>
            <p:nvPr/>
          </p:nvSpPr>
          <p:spPr>
            <a:xfrm>
              <a:off x="3808794" y="384631"/>
              <a:ext cx="5101742" cy="737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信号开放前要试验哪些内容？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3136990" y="539793"/>
              <a:ext cx="671804" cy="587828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954758" y="2649054"/>
            <a:ext cx="3023870" cy="1472565"/>
            <a:chOff x="1178532" y="3052787"/>
            <a:chExt cx="3023870" cy="1472565"/>
          </a:xfrm>
        </p:grpSpPr>
        <p:sp>
          <p:nvSpPr>
            <p:cNvPr id="2" name="矩形: 圆角 1"/>
            <p:cNvSpPr/>
            <p:nvPr/>
          </p:nvSpPr>
          <p:spPr>
            <a:xfrm>
              <a:off x="1178532" y="3052787"/>
              <a:ext cx="3023870" cy="1472565"/>
            </a:xfrm>
            <a:prstGeom prst="roundRect">
              <a:avLst>
                <a:gd name="adj" fmla="val 10297"/>
              </a:avLst>
            </a:prstGeom>
            <a:solidFill>
              <a:srgbClr val="D4E7E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38583" y="3300045"/>
              <a:ext cx="2708288" cy="977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79D8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道岔位置不对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79D8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信号不能开放</a:t>
              </a:r>
            </a:p>
          </p:txBody>
        </p:sp>
      </p:grpSp>
      <p:sp>
        <p:nvSpPr>
          <p:cNvPr id="14" name="矩形: 圆角 13"/>
          <p:cNvSpPr/>
          <p:nvPr/>
        </p:nvSpPr>
        <p:spPr>
          <a:xfrm>
            <a:off x="6588760" y="2486660"/>
            <a:ext cx="4206240" cy="1889125"/>
          </a:xfrm>
          <a:prstGeom prst="roundRect">
            <a:avLst>
              <a:gd name="adj" fmla="val 10297"/>
            </a:avLst>
          </a:prstGeom>
          <a:solidFill>
            <a:srgbClr val="D4E7E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1"/>
          <p:cNvSpPr/>
          <p:nvPr/>
        </p:nvSpPr>
        <p:spPr>
          <a:xfrm>
            <a:off x="955040" y="4522470"/>
            <a:ext cx="3023870" cy="1388745"/>
          </a:xfrm>
          <a:prstGeom prst="roundRect">
            <a:avLst>
              <a:gd name="adj" fmla="val 1029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151004" y="4739082"/>
            <a:ext cx="2708288" cy="977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区段占用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不能开放信号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794500" y="2642870"/>
            <a:ext cx="3867785" cy="1714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  将所办进路上的</a:t>
            </a:r>
            <a:r>
              <a:rPr lang="en-US" altLang="zh-CN" sz="2200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阿里巴巴普惠体 B" panose="00020600040101010101" pitchFamily="18" charset="-122"/>
              </a:rPr>
              <a:t>所有道岔逐组</a:t>
            </a: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置于不符要求的位置并</a:t>
            </a:r>
            <a:r>
              <a:rPr lang="en-US" altLang="zh-CN" sz="2200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阿里巴巴普惠体 B" panose="00020600040101010101" pitchFamily="18" charset="-122"/>
              </a:rPr>
              <a:t>单锁</a:t>
            </a: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，试排该条进路，其信号应不能开放。</a:t>
            </a:r>
            <a:endParaRPr lang="en-US" altLang="zh-CN" sz="2200" dirty="0">
              <a:solidFill>
                <a:schemeClr val="tx1">
                  <a:lumMod val="65000"/>
                  <a:lumOff val="3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657090" y="3090939"/>
            <a:ext cx="1252220" cy="588010"/>
            <a:chOff x="6742" y="5010"/>
            <a:chExt cx="1972" cy="926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6742" y="5011"/>
              <a:ext cx="1058" cy="92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7656" y="5010"/>
              <a:ext cx="1058" cy="926"/>
            </a:xfrm>
            <a:prstGeom prst="rect">
              <a:avLst/>
            </a:prstGeom>
          </p:spPr>
        </p:pic>
      </p:grpSp>
      <p:sp>
        <p:nvSpPr>
          <p:cNvPr id="36" name="矩形: 圆角 13"/>
          <p:cNvSpPr/>
          <p:nvPr/>
        </p:nvSpPr>
        <p:spPr>
          <a:xfrm>
            <a:off x="6617335" y="4581525"/>
            <a:ext cx="4206240" cy="1640205"/>
          </a:xfrm>
          <a:prstGeom prst="roundRect">
            <a:avLst>
              <a:gd name="adj" fmla="val 1029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4657090" y="4933709"/>
            <a:ext cx="1252220" cy="588010"/>
            <a:chOff x="6742" y="5010"/>
            <a:chExt cx="1972" cy="926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6742" y="5011"/>
              <a:ext cx="1058" cy="925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7656" y="5010"/>
              <a:ext cx="1058" cy="926"/>
            </a:xfrm>
            <a:prstGeom prst="rect">
              <a:avLst/>
            </a:prstGeom>
          </p:spPr>
        </p:pic>
      </p:grpSp>
      <p:sp>
        <p:nvSpPr>
          <p:cNvPr id="43" name="文本框 42"/>
          <p:cNvSpPr txBox="1"/>
          <p:nvPr/>
        </p:nvSpPr>
        <p:spPr>
          <a:xfrm>
            <a:off x="6781165" y="4755515"/>
            <a:ext cx="3867785" cy="1308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fontAlgn="auto">
              <a:lnSpc>
                <a:spcPct val="120000"/>
              </a:lnSpc>
            </a:pP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模拟区段占用后办理进路，信号应不能开放。（引导进路和调车进路的无岔区段除外）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115060" y="1647825"/>
            <a:ext cx="2741930" cy="864235"/>
            <a:chOff x="6408" y="2448"/>
            <a:chExt cx="4318" cy="1256"/>
          </a:xfrm>
          <a:solidFill>
            <a:srgbClr val="2F7265"/>
          </a:solidFill>
        </p:grpSpPr>
        <p:sp>
          <p:nvSpPr>
            <p:cNvPr id="51" name="下箭头标注 50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408" y="2448"/>
              <a:ext cx="4265" cy="721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试验内容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654800" y="1534795"/>
            <a:ext cx="3996055" cy="807085"/>
            <a:chOff x="6408" y="2433"/>
            <a:chExt cx="4318" cy="1271"/>
          </a:xfrm>
          <a:solidFill>
            <a:schemeClr val="bg1"/>
          </a:solidFill>
        </p:grpSpPr>
        <p:sp>
          <p:nvSpPr>
            <p:cNvPr id="55" name="下箭头标注 54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438" y="2433"/>
              <a:ext cx="4265" cy="7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试验方法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458418" y="2847538"/>
            <a:ext cx="3128555" cy="765727"/>
            <a:chOff x="2045389" y="1762708"/>
            <a:chExt cx="3128555" cy="765727"/>
          </a:xfrm>
        </p:grpSpPr>
        <p:sp>
          <p:nvSpPr>
            <p:cNvPr id="4" name="矩形: 圆角 3"/>
            <p:cNvSpPr/>
            <p:nvPr/>
          </p:nvSpPr>
          <p:spPr>
            <a:xfrm>
              <a:off x="2045389" y="2043421"/>
              <a:ext cx="3128555" cy="485014"/>
            </a:xfrm>
            <a:prstGeom prst="roundRect">
              <a:avLst>
                <a:gd name="adj" fmla="val 36667"/>
              </a:avLst>
            </a:prstGeom>
            <a:gradFill>
              <a:gsLst>
                <a:gs pos="0">
                  <a:srgbClr val="26A886"/>
                </a:gs>
                <a:gs pos="100000">
                  <a:srgbClr val="28808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60578" y="1762708"/>
              <a:ext cx="26720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信号开放前试验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1"/>
          <p:cNvSpPr/>
          <p:nvPr/>
        </p:nvSpPr>
        <p:spPr>
          <a:xfrm>
            <a:off x="993775" y="2691130"/>
            <a:ext cx="3023870" cy="1388745"/>
          </a:xfrm>
          <a:prstGeom prst="roundRect">
            <a:avLst>
              <a:gd name="adj" fmla="val 10297"/>
            </a:avLst>
          </a:prstGeom>
          <a:solidFill>
            <a:srgbClr val="D9D9D9"/>
          </a:solidFill>
          <a:ln>
            <a:solidFill>
              <a:srgbClr val="ABA9A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1"/>
          <p:cNvSpPr/>
          <p:nvPr/>
        </p:nvSpPr>
        <p:spPr>
          <a:xfrm>
            <a:off x="974090" y="4499610"/>
            <a:ext cx="3023870" cy="1472565"/>
          </a:xfrm>
          <a:prstGeom prst="roundRect">
            <a:avLst>
              <a:gd name="adj" fmla="val 10297"/>
            </a:avLst>
          </a:prstGeom>
          <a:solidFill>
            <a:srgbClr val="D4E7E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115060" y="2896235"/>
            <a:ext cx="2708275" cy="977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道岔位置不对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信号不能开放</a:t>
            </a:r>
          </a:p>
        </p:txBody>
      </p:sp>
      <p:sp>
        <p:nvSpPr>
          <p:cNvPr id="14" name="矩形: 圆角 13"/>
          <p:cNvSpPr/>
          <p:nvPr/>
        </p:nvSpPr>
        <p:spPr>
          <a:xfrm>
            <a:off x="6588760" y="2486660"/>
            <a:ext cx="4206240" cy="1889125"/>
          </a:xfrm>
          <a:prstGeom prst="roundRect">
            <a:avLst>
              <a:gd name="adj" fmla="val 1029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151004" y="4739082"/>
            <a:ext cx="2708288" cy="977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279D8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区段占用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279D8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+mn-ea"/>
              </a:rPr>
              <a:t>不能开放信号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794500" y="2642870"/>
            <a:ext cx="3867785" cy="1714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fontAlgn="auto">
              <a:lnSpc>
                <a:spcPct val="120000"/>
              </a:lnSpc>
            </a:pP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将所办进路上的</a:t>
            </a:r>
            <a:r>
              <a:rPr lang="en-US" altLang="zh-CN" sz="2200" b="1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阿里巴巴普惠体 B" panose="00020600040101010101" pitchFamily="18" charset="-122"/>
              </a:rPr>
              <a:t>所有道岔逐组</a:t>
            </a: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置于不符要求的位置并</a:t>
            </a:r>
            <a:r>
              <a:rPr lang="en-US" altLang="zh-CN" sz="2200" b="1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阿里巴巴普惠体 B" panose="00020600040101010101" pitchFamily="18" charset="-122"/>
              </a:rPr>
              <a:t>单锁</a:t>
            </a: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，试排该条进路，其信号应不能开放。</a:t>
            </a:r>
            <a:endParaRPr lang="en-US" altLang="zh-CN" sz="2200" dirty="0">
              <a:solidFill>
                <a:schemeClr val="tx1">
                  <a:lumMod val="65000"/>
                  <a:lumOff val="3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677092" y="3134995"/>
            <a:ext cx="1252220" cy="588010"/>
            <a:chOff x="6742" y="5010"/>
            <a:chExt cx="1972" cy="926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6742" y="5011"/>
              <a:ext cx="1058" cy="92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7656" y="5010"/>
              <a:ext cx="1058" cy="926"/>
            </a:xfrm>
            <a:prstGeom prst="rect">
              <a:avLst/>
            </a:prstGeom>
          </p:spPr>
        </p:pic>
      </p:grpSp>
      <p:sp>
        <p:nvSpPr>
          <p:cNvPr id="36" name="矩形: 圆角 13"/>
          <p:cNvSpPr/>
          <p:nvPr/>
        </p:nvSpPr>
        <p:spPr>
          <a:xfrm>
            <a:off x="6617335" y="4581525"/>
            <a:ext cx="4206240" cy="1640205"/>
          </a:xfrm>
          <a:prstGeom prst="roundRect">
            <a:avLst>
              <a:gd name="adj" fmla="val 10297"/>
            </a:avLst>
          </a:prstGeom>
          <a:solidFill>
            <a:srgbClr val="D4E7E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4681537" y="4941887"/>
            <a:ext cx="1252220" cy="588010"/>
            <a:chOff x="6742" y="5010"/>
            <a:chExt cx="1972" cy="926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6742" y="5011"/>
              <a:ext cx="1058" cy="925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7656" y="5010"/>
              <a:ext cx="1058" cy="926"/>
            </a:xfrm>
            <a:prstGeom prst="rect">
              <a:avLst/>
            </a:prstGeom>
          </p:spPr>
        </p:pic>
      </p:grpSp>
      <p:sp>
        <p:nvSpPr>
          <p:cNvPr id="43" name="文本框 42"/>
          <p:cNvSpPr txBox="1"/>
          <p:nvPr/>
        </p:nvSpPr>
        <p:spPr>
          <a:xfrm>
            <a:off x="6781165" y="4755515"/>
            <a:ext cx="3867785" cy="1308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fontAlgn="auto">
              <a:lnSpc>
                <a:spcPct val="120000"/>
              </a:lnSpc>
            </a:pP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模拟区段占用后办理进路，信号应不能开放。（</a:t>
            </a:r>
            <a:r>
              <a:rPr lang="en-US" altLang="zh-CN" sz="2200" dirty="0">
                <a:solidFill>
                  <a:srgbClr val="2F726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阿里巴巴普惠体 B" panose="00020600040101010101" pitchFamily="18" charset="-122"/>
              </a:rPr>
              <a:t>引导进路和调车进路的无岔区段除外</a:t>
            </a: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）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141133" y="355578"/>
            <a:ext cx="5773546" cy="742990"/>
            <a:chOff x="3136990" y="384631"/>
            <a:chExt cx="5773546" cy="742990"/>
          </a:xfrm>
        </p:grpSpPr>
        <p:sp>
          <p:nvSpPr>
            <p:cNvPr id="12" name="文本框 11"/>
            <p:cNvSpPr txBox="1"/>
            <p:nvPr/>
          </p:nvSpPr>
          <p:spPr>
            <a:xfrm>
              <a:off x="3808794" y="384631"/>
              <a:ext cx="5101742" cy="737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信号开放前要试验哪些内容？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54" t="22585" r="85536" b="68844"/>
            <a:stretch>
              <a:fillRect/>
            </a:stretch>
          </p:blipFill>
          <p:spPr>
            <a:xfrm>
              <a:off x="3136990" y="539793"/>
              <a:ext cx="671804" cy="58782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115060" y="1647825"/>
            <a:ext cx="2741930" cy="864235"/>
            <a:chOff x="6408" y="2448"/>
            <a:chExt cx="4318" cy="1256"/>
          </a:xfrm>
          <a:solidFill>
            <a:schemeClr val="bg1"/>
          </a:solidFill>
        </p:grpSpPr>
        <p:sp>
          <p:nvSpPr>
            <p:cNvPr id="18" name="下箭头标注 17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08" y="2448"/>
              <a:ext cx="4265" cy="72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试验内容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54800" y="1534795"/>
            <a:ext cx="3996055" cy="807085"/>
            <a:chOff x="6408" y="2433"/>
            <a:chExt cx="4318" cy="1271"/>
          </a:xfrm>
          <a:solidFill>
            <a:schemeClr val="bg1"/>
          </a:solidFill>
        </p:grpSpPr>
        <p:sp>
          <p:nvSpPr>
            <p:cNvPr id="25" name="下箭头标注 24"/>
            <p:cNvSpPr/>
            <p:nvPr/>
          </p:nvSpPr>
          <p:spPr>
            <a:xfrm>
              <a:off x="6408" y="2448"/>
              <a:ext cx="4318" cy="1256"/>
            </a:xfrm>
            <a:prstGeom prst="downArrowCallou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38" y="2433"/>
              <a:ext cx="4265" cy="7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rgbClr val="2F726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sym typeface="+mn-ea"/>
                </a:rPr>
                <a:t>试验方法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195512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195512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195512;"/>
  <p:tag name="ISLIDE.ICON" val="#401145;#400323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327</Words>
  <Application>Microsoft Office PowerPoint</Application>
  <PresentationFormat>宽屏</PresentationFormat>
  <Paragraphs>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等线</vt:lpstr>
      <vt:lpstr>等线 Light</vt:lpstr>
      <vt:lpstr>汉仪菱心体简</vt:lpstr>
      <vt:lpstr>时尚中黑简体</vt:lpstr>
      <vt:lpstr>Arial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 YB</cp:lastModifiedBy>
  <cp:revision>59</cp:revision>
  <dcterms:created xsi:type="dcterms:W3CDTF">2021-11-10T02:03:00Z</dcterms:created>
  <dcterms:modified xsi:type="dcterms:W3CDTF">2021-11-22T07:47:01Z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D92F55637E60476C86014E3718B821C2</vt:lpwstr>
  </property>
  <property fmtid="{D5CDD505-2E9C-101B-9397-08002B2CF9AE}" pid="3" name="KSOProductBuildVer">
    <vt:lpwstr>2052-11.1.0.11045</vt:lpwstr>
  </property>
</Properties>
</file>